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83" r:id="rId4"/>
    <p:sldId id="258" r:id="rId5"/>
    <p:sldId id="261" r:id="rId6"/>
    <p:sldId id="284" r:id="rId7"/>
    <p:sldId id="285" r:id="rId8"/>
    <p:sldId id="286" r:id="rId9"/>
    <p:sldId id="307" r:id="rId10"/>
    <p:sldId id="290" r:id="rId11"/>
    <p:sldId id="287" r:id="rId12"/>
    <p:sldId id="288" r:id="rId13"/>
    <p:sldId id="289" r:id="rId14"/>
    <p:sldId id="291" r:id="rId15"/>
    <p:sldId id="292" r:id="rId16"/>
    <p:sldId id="305" r:id="rId17"/>
    <p:sldId id="297" r:id="rId18"/>
    <p:sldId id="295" r:id="rId19"/>
    <p:sldId id="298" r:id="rId20"/>
    <p:sldId id="306" r:id="rId21"/>
    <p:sldId id="300" r:id="rId22"/>
    <p:sldId id="299" r:id="rId23"/>
    <p:sldId id="296" r:id="rId24"/>
    <p:sldId id="302" r:id="rId25"/>
    <p:sldId id="308" r:id="rId26"/>
    <p:sldId id="282" r:id="rId27"/>
    <p:sldId id="294"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72" autoAdjust="0"/>
    <p:restoredTop sz="72176" autoAdjust="0"/>
  </p:normalViewPr>
  <p:slideViewPr>
    <p:cSldViewPr snapToGrid="0" snapToObjects="1">
      <p:cViewPr>
        <p:scale>
          <a:sx n="139" d="100"/>
          <a:sy n="139" d="100"/>
        </p:scale>
        <p:origin x="2720" y="-7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5AD456-E3C4-754A-AD01-D4EF6BDD1A95}" type="datetimeFigureOut">
              <a:rPr lang="en-US" smtClean="0"/>
              <a:t>10/3/17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63B625E-CF3C-F846-B514-E214F25D5D25}" type="slidenum">
              <a:rPr lang="en-US" smtClean="0"/>
              <a:t>‹#›</a:t>
            </a:fld>
            <a:endParaRPr lang="en-US" dirty="0"/>
          </a:p>
        </p:txBody>
      </p:sp>
    </p:spTree>
    <p:extLst>
      <p:ext uri="{BB962C8B-B14F-4D97-AF65-F5344CB8AC3E}">
        <p14:creationId xmlns:p14="http://schemas.microsoft.com/office/powerpoint/2010/main" val="322200736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find the sample code at: https://</a:t>
            </a:r>
            <a:r>
              <a:rPr lang="en-US" dirty="0" err="1" smtClean="0"/>
              <a:t>github.com</a:t>
            </a:r>
            <a:r>
              <a:rPr lang="en-US" dirty="0" smtClean="0"/>
              <a:t>/</a:t>
            </a:r>
            <a:r>
              <a:rPr lang="en-US" dirty="0" err="1" smtClean="0"/>
              <a:t>MarkFreedman</a:t>
            </a:r>
            <a:r>
              <a:rPr lang="en-US" dirty="0" smtClean="0"/>
              <a:t>/VueJS101</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a:t>
            </a:fld>
            <a:endParaRPr lang="en-US" dirty="0"/>
          </a:p>
        </p:txBody>
      </p:sp>
    </p:spTree>
    <p:extLst>
      <p:ext uri="{BB962C8B-B14F-4D97-AF65-F5344CB8AC3E}">
        <p14:creationId xmlns:p14="http://schemas.microsoft.com/office/powerpoint/2010/main" val="33578940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As we have just seen, </a:t>
            </a:r>
            <a:r>
              <a:rPr lang="en-US" baseline="0" dirty="0" err="1" smtClean="0">
                <a:effectLst/>
              </a:rPr>
              <a:t>Vue</a:t>
            </a:r>
            <a:r>
              <a:rPr lang="en-US" baseline="0" dirty="0" smtClean="0">
                <a:effectLst/>
              </a:rPr>
              <a:t> immediately rendered the changed title to the page. But what if we had dozens of DOM elements on our page? Isn’t updating the DOM inherently slow? Yes it is, but like React, </a:t>
            </a:r>
            <a:r>
              <a:rPr lang="en-US" baseline="0" dirty="0" err="1" smtClean="0">
                <a:effectLst/>
              </a:rPr>
              <a:t>Vue</a:t>
            </a:r>
            <a:r>
              <a:rPr lang="en-US" baseline="0" dirty="0" smtClean="0">
                <a:effectLst/>
              </a:rPr>
              <a:t> actually updates an internal “virtual” DOM before making any physical changes to the rendered output. Once all updates are made to the virtual DOM, </a:t>
            </a:r>
            <a:r>
              <a:rPr lang="en-US" baseline="0" dirty="0" err="1" smtClean="0">
                <a:effectLst/>
              </a:rPr>
              <a:t>Vue</a:t>
            </a:r>
            <a:r>
              <a:rPr lang="en-US" baseline="0" dirty="0" smtClean="0">
                <a:effectLst/>
              </a:rPr>
              <a:t> then does a comparison of the virtual DOM to the actual DOM, and only updates the differences.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Now that we got our introduction to methods, let’s take a look at event handling in </a:t>
            </a:r>
            <a:r>
              <a:rPr lang="en-US" baseline="0" dirty="0" err="1" smtClean="0">
                <a:effectLst/>
              </a:rPr>
              <a:t>Vue</a:t>
            </a:r>
            <a:r>
              <a:rPr lang="mr-IN" baseline="0" dirty="0" smtClean="0">
                <a:effectLst/>
              </a:rPr>
              <a:t>…</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10</a:t>
            </a:fld>
            <a:endParaRPr lang="en-US" dirty="0"/>
          </a:p>
        </p:txBody>
      </p:sp>
    </p:spTree>
    <p:extLst>
      <p:ext uri="{BB962C8B-B14F-4D97-AF65-F5344CB8AC3E}">
        <p14:creationId xmlns:p14="http://schemas.microsoft.com/office/powerpoint/2010/main" val="51090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(vue4.html)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You </a:t>
            </a:r>
            <a:r>
              <a:rPr lang="en-US" baseline="0" dirty="0" smtClean="0">
                <a:effectLst/>
              </a:rPr>
              <a:t>should feel comfortable with </a:t>
            </a:r>
            <a:r>
              <a:rPr lang="en-US" baseline="0" dirty="0" err="1" smtClean="0">
                <a:effectLst/>
              </a:rPr>
              <a:t>Vue</a:t>
            </a:r>
            <a:r>
              <a:rPr lang="en-US" baseline="0" dirty="0" smtClean="0">
                <a:effectLst/>
              </a:rPr>
              <a:t> built-in directives if you’re already familiar with </a:t>
            </a:r>
            <a:r>
              <a:rPr lang="en-US" baseline="0" dirty="0" err="1" smtClean="0">
                <a:effectLst/>
              </a:rPr>
              <a:t>Angular’s</a:t>
            </a:r>
            <a:r>
              <a:rPr lang="en-US" baseline="0" dirty="0" smtClean="0">
                <a:effectLst/>
              </a:rPr>
              <a:t>. The first one we’ll look at is the </a:t>
            </a:r>
            <a:r>
              <a:rPr lang="en-US" b="1" baseline="0" dirty="0" smtClean="0">
                <a:effectLst/>
              </a:rPr>
              <a:t>v-on</a:t>
            </a:r>
            <a:r>
              <a:rPr lang="en-US" baseline="0" dirty="0" smtClean="0">
                <a:effectLst/>
              </a:rPr>
              <a:t> directive. </a:t>
            </a:r>
            <a:r>
              <a:rPr lang="en-US" baseline="0" dirty="0" err="1" smtClean="0">
                <a:effectLst/>
              </a:rPr>
              <a:t>Vue</a:t>
            </a:r>
            <a:r>
              <a:rPr lang="en-US" baseline="0" dirty="0" smtClean="0">
                <a:effectLst/>
              </a:rPr>
              <a:t> built-in directives are prefixed with “v-”. The </a:t>
            </a:r>
            <a:r>
              <a:rPr lang="en-US" b="1" baseline="0" dirty="0" smtClean="0">
                <a:effectLst/>
              </a:rPr>
              <a:t>v-on</a:t>
            </a:r>
            <a:r>
              <a:rPr lang="en-US" baseline="0" dirty="0" smtClean="0">
                <a:effectLst/>
              </a:rPr>
              <a:t> directive is used for handling events on the element the directive is placed into.</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Let’s allow the user to change the title by clicking a button.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We’re back to the version where we’re rendering the title data item. We’ll create a method called </a:t>
            </a:r>
            <a:r>
              <a:rPr lang="en-US" b="1" baseline="0" dirty="0" err="1" smtClean="0">
                <a:effectLst/>
              </a:rPr>
              <a:t>changeTitle</a:t>
            </a:r>
            <a:r>
              <a:rPr lang="en-US" b="1" baseline="0" dirty="0" smtClean="0">
                <a:effectLst/>
              </a:rPr>
              <a:t>()</a:t>
            </a:r>
            <a:r>
              <a:rPr lang="en-US" b="0" baseline="0" dirty="0" smtClean="0">
                <a:effectLst/>
              </a:rPr>
              <a:t>, </a:t>
            </a:r>
            <a:r>
              <a:rPr lang="en-US" baseline="0" dirty="0" smtClean="0">
                <a:effectLst/>
              </a:rPr>
              <a:t>which will simply change the value of title to another hard-coded value. Then we’ll add a button to the HTML, and add a </a:t>
            </a:r>
            <a:r>
              <a:rPr lang="en-US" b="1" baseline="0" dirty="0" smtClean="0">
                <a:effectLst/>
              </a:rPr>
              <a:t>v-on </a:t>
            </a:r>
            <a:r>
              <a:rPr lang="en-US" baseline="0" dirty="0" smtClean="0">
                <a:effectLst/>
              </a:rPr>
              <a:t>directive. Directives such as </a:t>
            </a:r>
            <a:r>
              <a:rPr lang="en-US" b="1" baseline="0" dirty="0" smtClean="0">
                <a:effectLst/>
              </a:rPr>
              <a:t>v-on</a:t>
            </a:r>
            <a:r>
              <a:rPr lang="en-US" baseline="0" dirty="0" smtClean="0">
                <a:effectLst/>
              </a:rPr>
              <a:t> accept parameters which follow the directive name and preceded by a colon. </a:t>
            </a:r>
            <a:r>
              <a:rPr lang="en-US" b="1" baseline="0" dirty="0" smtClean="0">
                <a:effectLst/>
              </a:rPr>
              <a:t>v-on</a:t>
            </a:r>
            <a:r>
              <a:rPr lang="en-US" baseline="0" dirty="0" smtClean="0">
                <a:effectLst/>
              </a:rPr>
              <a:t> always requires an event name (standard JavaScript event names), so we’re going to use </a:t>
            </a:r>
            <a:r>
              <a:rPr lang="en-US" b="1" baseline="0" dirty="0" err="1" smtClean="0">
                <a:effectLst/>
              </a:rPr>
              <a:t>v-on:click</a:t>
            </a:r>
            <a:r>
              <a:rPr lang="en-US" baseline="0" dirty="0" smtClean="0">
                <a:effectLst/>
              </a:rPr>
              <a:t> here. We’ll specify “</a:t>
            </a:r>
            <a:r>
              <a:rPr lang="en-US" baseline="0" dirty="0" err="1" smtClean="0">
                <a:effectLst/>
              </a:rPr>
              <a:t>changeTitle</a:t>
            </a:r>
            <a:r>
              <a:rPr lang="en-US" baseline="0" dirty="0" smtClean="0">
                <a:effectLst/>
              </a:rPr>
              <a:t>” as the value for the </a:t>
            </a:r>
            <a:r>
              <a:rPr lang="en-US" b="1" baseline="0" dirty="0" smtClean="0">
                <a:effectLst/>
              </a:rPr>
              <a:t>v-on</a:t>
            </a:r>
            <a:r>
              <a:rPr lang="en-US" baseline="0" dirty="0" smtClean="0">
                <a:effectLst/>
              </a:rPr>
              <a:t> directive. A parenthesis after the name is not required.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Running the app, we can see that clicking the button changes the title.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By the way, we didn’t need to create a method for this. Like with interpolation, we only need a valid JavaScript expression. We could have simply specified the handler like this: </a:t>
            </a:r>
            <a:r>
              <a:rPr lang="en-US" b="1" baseline="0" dirty="0" err="1" smtClean="0">
                <a:effectLst/>
              </a:rPr>
              <a:t>v-on:click</a:t>
            </a:r>
            <a:r>
              <a:rPr lang="en-US" b="1" baseline="0" dirty="0" smtClean="0">
                <a:effectLst/>
              </a:rPr>
              <a:t>=“title = ‘</a:t>
            </a:r>
            <a:r>
              <a:rPr lang="en-US" sz="1200" b="1" kern="1200" dirty="0" smtClean="0">
                <a:solidFill>
                  <a:schemeClr val="tx1"/>
                </a:solidFill>
                <a:effectLst/>
                <a:latin typeface="+mn-lt"/>
                <a:ea typeface="+mn-ea"/>
                <a:cs typeface="+mn-cs"/>
              </a:rPr>
              <a:t>I changed this title</a:t>
            </a:r>
            <a:r>
              <a:rPr lang="en-US" b="1" baseline="0" dirty="0" smtClean="0">
                <a:effectLst/>
              </a:rPr>
              <a:t>’”</a:t>
            </a:r>
            <a:r>
              <a:rPr lang="en-US" baseline="0" dirty="0" smtClean="0">
                <a:effectLst/>
              </a:rPr>
              <a:t>, which does the same thing. Note that we did not have to prefix the method, nor the data item with “this” in the HTML. </a:t>
            </a:r>
            <a:r>
              <a:rPr lang="en-US" baseline="0" dirty="0" err="1" smtClean="0">
                <a:effectLst/>
              </a:rPr>
              <a:t>Vue</a:t>
            </a:r>
            <a:r>
              <a:rPr lang="en-US" baseline="0" dirty="0" smtClean="0">
                <a:effectLst/>
              </a:rPr>
              <a:t> recognizes its directives and interpolation statements, and understands any expression references items on the </a:t>
            </a:r>
            <a:r>
              <a:rPr lang="en-US" baseline="0" dirty="0" err="1" smtClean="0">
                <a:effectLst/>
              </a:rPr>
              <a:t>Vue</a:t>
            </a:r>
            <a:r>
              <a:rPr lang="en-US" baseline="0" dirty="0" smtClean="0">
                <a:effectLst/>
              </a:rPr>
              <a:t> instance. Since in the methods we can access any variable in scope, we must prefix a </a:t>
            </a:r>
            <a:r>
              <a:rPr lang="en-US" baseline="0" dirty="0" err="1" smtClean="0">
                <a:effectLst/>
              </a:rPr>
              <a:t>Vue</a:t>
            </a:r>
            <a:r>
              <a:rPr lang="en-US" baseline="0" dirty="0" smtClean="0">
                <a:effectLst/>
              </a:rPr>
              <a:t> item with “this” to clarify that we’re referencing a </a:t>
            </a:r>
            <a:r>
              <a:rPr lang="en-US" baseline="0" dirty="0" err="1" smtClean="0">
                <a:effectLst/>
              </a:rPr>
              <a:t>Vue</a:t>
            </a:r>
            <a:r>
              <a:rPr lang="en-US" baseline="0" dirty="0" smtClean="0">
                <a:effectLst/>
              </a:rPr>
              <a:t> data object’s variable.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Because </a:t>
            </a:r>
            <a:r>
              <a:rPr lang="en-US" b="1" baseline="0" dirty="0" smtClean="0">
                <a:effectLst/>
              </a:rPr>
              <a:t>v-on</a:t>
            </a:r>
            <a:r>
              <a:rPr lang="en-US" baseline="0" dirty="0" smtClean="0">
                <a:effectLst/>
              </a:rPr>
              <a:t> is such a common directive in </a:t>
            </a:r>
            <a:r>
              <a:rPr lang="en-US" baseline="0" dirty="0" err="1" smtClean="0">
                <a:effectLst/>
              </a:rPr>
              <a:t>Vue</a:t>
            </a:r>
            <a:r>
              <a:rPr lang="en-US" baseline="0" dirty="0" smtClean="0">
                <a:effectLst/>
              </a:rPr>
              <a:t>, there’s a shorthand notation that I’ll use all the time going forward. Instead of typing </a:t>
            </a:r>
            <a:r>
              <a:rPr lang="en-US" b="1" baseline="0" dirty="0" smtClean="0">
                <a:effectLst/>
              </a:rPr>
              <a:t>v-on:</a:t>
            </a:r>
            <a:r>
              <a:rPr lang="en-US" baseline="0" dirty="0" smtClean="0">
                <a:effectLst/>
              </a:rPr>
              <a:t> before the event name, just type </a:t>
            </a:r>
            <a:r>
              <a:rPr lang="en-US" b="1" baseline="0" dirty="0" smtClean="0">
                <a:effectLst/>
              </a:rPr>
              <a:t>@</a:t>
            </a:r>
            <a:r>
              <a:rPr lang="en-US" baseline="0" dirty="0" smtClean="0">
                <a:effectLst/>
              </a:rPr>
              <a:t> followed by the event name. In this example, it would be </a:t>
            </a:r>
            <a:r>
              <a:rPr lang="en-US" b="1" baseline="0" dirty="0" smtClean="0">
                <a:effectLst/>
              </a:rPr>
              <a:t>@click</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11</a:t>
            </a:fld>
            <a:endParaRPr lang="en-US" dirty="0"/>
          </a:p>
        </p:txBody>
      </p:sp>
    </p:spTree>
    <p:extLst>
      <p:ext uri="{BB962C8B-B14F-4D97-AF65-F5344CB8AC3E}">
        <p14:creationId xmlns:p14="http://schemas.microsoft.com/office/powerpoint/2010/main" val="1188555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(vue5.html)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effectLst/>
              </a:rPr>
              <a:t>Vue</a:t>
            </a:r>
            <a:r>
              <a:rPr lang="en-US" baseline="0" dirty="0" smtClean="0">
                <a:effectLst/>
              </a:rPr>
              <a:t> </a:t>
            </a:r>
            <a:r>
              <a:rPr lang="en-US" baseline="0" dirty="0" smtClean="0">
                <a:effectLst/>
              </a:rPr>
              <a:t>always passes a DOM event object to the event </a:t>
            </a:r>
            <a:r>
              <a:rPr lang="en-US" baseline="0" dirty="0" smtClean="0">
                <a:effectLst/>
              </a:rPr>
              <a:t>handler if </a:t>
            </a:r>
            <a:r>
              <a:rPr lang="en-US" baseline="0" dirty="0" smtClean="0">
                <a:effectLst/>
              </a:rPr>
              <a:t>you specify </a:t>
            </a:r>
            <a:r>
              <a:rPr lang="en-US" baseline="0" dirty="0" smtClean="0">
                <a:effectLst/>
              </a:rPr>
              <a:t>no parameters for the function specified in </a:t>
            </a:r>
            <a:r>
              <a:rPr lang="en-US" baseline="0" dirty="0" smtClean="0">
                <a:effectLst/>
              </a:rPr>
              <a:t>the </a:t>
            </a:r>
            <a:r>
              <a:rPr lang="en-US" b="1" baseline="0" dirty="0" smtClean="0">
                <a:effectLst/>
              </a:rPr>
              <a:t>v-on</a:t>
            </a:r>
            <a:r>
              <a:rPr lang="en-US" baseline="0" dirty="0" smtClean="0">
                <a:effectLst/>
              </a:rPr>
              <a:t> directive. Just like any other event handler in JavaScript, jQuery, etc., it contains appropriate properties based upon the event.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Let’s look at a simple example. We’ll add another event handler to our button for </a:t>
            </a:r>
            <a:r>
              <a:rPr lang="en-US" b="1" baseline="0" dirty="0" err="1" smtClean="0">
                <a:effectLst/>
              </a:rPr>
              <a:t>mouseover</a:t>
            </a:r>
            <a:r>
              <a:rPr lang="en-US" baseline="0" dirty="0" smtClean="0">
                <a:effectLst/>
              </a:rPr>
              <a:t>. Again, we don’t need to pass a parameter (or even parenthesis), because </a:t>
            </a:r>
            <a:r>
              <a:rPr lang="en-US" baseline="0" dirty="0" err="1" smtClean="0">
                <a:effectLst/>
              </a:rPr>
              <a:t>Vue</a:t>
            </a:r>
            <a:r>
              <a:rPr lang="en-US" baseline="0" dirty="0" smtClean="0">
                <a:effectLst/>
              </a:rPr>
              <a:t> automatically passes an appropriate event object to the handler. We’ll call it </a:t>
            </a:r>
            <a:r>
              <a:rPr lang="en-US" b="1" baseline="0" dirty="0" smtClean="0">
                <a:effectLst/>
              </a:rPr>
              <a:t>event</a:t>
            </a:r>
            <a:r>
              <a:rPr lang="en-US" baseline="0" dirty="0" smtClean="0">
                <a:effectLst/>
              </a:rPr>
              <a:t> </a:t>
            </a:r>
            <a:r>
              <a:rPr lang="en-US" baseline="0" dirty="0" smtClean="0">
                <a:effectLst/>
              </a:rPr>
              <a:t>but it could be called anything you like. Note that we’re using the </a:t>
            </a:r>
            <a:r>
              <a:rPr lang="en-US" b="1" baseline="0" dirty="0" smtClean="0">
                <a:effectLst/>
              </a:rPr>
              <a:t>@</a:t>
            </a:r>
            <a:r>
              <a:rPr lang="en-US" baseline="0" dirty="0" smtClean="0">
                <a:effectLst/>
              </a:rPr>
              <a:t> shorthand.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We’ll create another interpolated string for displaying the mouse coordinates.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We’ll have to add another data item to hold the value, so we’ll initialize it to an empty string.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In the event handler, we’ll simply use the </a:t>
            </a:r>
            <a:r>
              <a:rPr lang="en-US" b="1" baseline="0" dirty="0" smtClean="0">
                <a:effectLst/>
              </a:rPr>
              <a:t>x</a:t>
            </a:r>
            <a:r>
              <a:rPr lang="en-US" baseline="0" dirty="0" smtClean="0">
                <a:effectLst/>
              </a:rPr>
              <a:t> and </a:t>
            </a:r>
            <a:r>
              <a:rPr lang="en-US" b="1" baseline="0" dirty="0" smtClean="0">
                <a:effectLst/>
              </a:rPr>
              <a:t>y</a:t>
            </a:r>
            <a:r>
              <a:rPr lang="en-US" baseline="0" dirty="0" smtClean="0">
                <a:effectLst/>
              </a:rPr>
              <a:t> coordinates passed via the event object to our </a:t>
            </a:r>
            <a:r>
              <a:rPr lang="en-US" b="1" baseline="0" dirty="0" err="1" smtClean="0">
                <a:effectLst/>
              </a:rPr>
              <a:t>mouseover</a:t>
            </a:r>
            <a:r>
              <a:rPr lang="en-US" baseline="0" dirty="0" smtClean="0">
                <a:effectLst/>
              </a:rPr>
              <a:t> handler, </a:t>
            </a:r>
            <a:r>
              <a:rPr lang="en-US" b="1" baseline="0" dirty="0" err="1" smtClean="0">
                <a:effectLst/>
              </a:rPr>
              <a:t>onMouseOver</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This is cool, but what if we want to pass other values to the event handler? What happens to the event </a:t>
            </a:r>
            <a:r>
              <a:rPr lang="en-US" baseline="0" dirty="0" smtClean="0">
                <a:effectLst/>
              </a:rPr>
              <a:t>object argument</a:t>
            </a:r>
            <a:r>
              <a:rPr lang="en-US" baseline="0" dirty="0" smtClean="0">
                <a:effectLst/>
              </a:rPr>
              <a:t>? It disappears. But don’t worry </a:t>
            </a:r>
            <a:r>
              <a:rPr lang="mr-IN" baseline="0" dirty="0" smtClean="0">
                <a:effectLst/>
              </a:rPr>
              <a:t>–</a:t>
            </a:r>
            <a:r>
              <a:rPr lang="en-US" baseline="0" dirty="0" smtClean="0">
                <a:effectLst/>
              </a:rPr>
              <a:t> we can get it back</a:t>
            </a:r>
            <a:r>
              <a:rPr lang="mr-IN" baseline="0" dirty="0" smtClean="0">
                <a:effectLst/>
              </a:rPr>
              <a:t>…</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12</a:t>
            </a:fld>
            <a:endParaRPr lang="en-US" dirty="0"/>
          </a:p>
        </p:txBody>
      </p:sp>
    </p:spTree>
    <p:extLst>
      <p:ext uri="{BB962C8B-B14F-4D97-AF65-F5344CB8AC3E}">
        <p14:creationId xmlns:p14="http://schemas.microsoft.com/office/powerpoint/2010/main" val="693711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(vue6.html)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Let’s </a:t>
            </a:r>
            <a:r>
              <a:rPr lang="en-US" baseline="0" dirty="0" smtClean="0">
                <a:effectLst/>
              </a:rPr>
              <a:t>create a second button, where we can set a different title. This time we’ll pass an argument containing the new title.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But in addition to changing the title, we want to pop up an alert displaying which button we clicked. Since we’re using the same event handler to handle both buttons, how are we going to know?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Well, in our </a:t>
            </a:r>
            <a:r>
              <a:rPr lang="en-US" b="1" baseline="0" dirty="0" smtClean="0">
                <a:effectLst/>
              </a:rPr>
              <a:t>v-on</a:t>
            </a:r>
            <a:r>
              <a:rPr lang="en-US" baseline="0" dirty="0" smtClean="0">
                <a:effectLst/>
              </a:rPr>
              <a:t> (or </a:t>
            </a:r>
            <a:r>
              <a:rPr lang="en-US" b="1" baseline="0" dirty="0" smtClean="0">
                <a:effectLst/>
              </a:rPr>
              <a:t>@</a:t>
            </a:r>
            <a:r>
              <a:rPr lang="en-US" baseline="0" dirty="0" smtClean="0">
                <a:effectLst/>
              </a:rPr>
              <a:t>) directive, we also pass in a built-in </a:t>
            </a:r>
            <a:r>
              <a:rPr lang="en-US" baseline="0" dirty="0" err="1" smtClean="0">
                <a:effectLst/>
              </a:rPr>
              <a:t>Vue</a:t>
            </a:r>
            <a:r>
              <a:rPr lang="en-US" baseline="0" dirty="0" smtClean="0">
                <a:effectLst/>
              </a:rPr>
              <a:t> variable called </a:t>
            </a:r>
            <a:r>
              <a:rPr lang="en-US" b="1" baseline="0" dirty="0" smtClean="0">
                <a:effectLst/>
              </a:rPr>
              <a:t>$event</a:t>
            </a:r>
            <a:r>
              <a:rPr lang="en-US" baseline="0" dirty="0" smtClean="0">
                <a:effectLst/>
              </a:rPr>
              <a:t>. Built-in variables start with </a:t>
            </a:r>
            <a:r>
              <a:rPr lang="en-US" b="1" baseline="0" dirty="0" smtClean="0">
                <a:effectLst/>
              </a:rPr>
              <a:t>$</a:t>
            </a:r>
            <a:r>
              <a:rPr lang="en-US" baseline="0" dirty="0" smtClean="0">
                <a:effectLst/>
              </a:rPr>
              <a:t> in </a:t>
            </a:r>
            <a:r>
              <a:rPr lang="en-US" baseline="0" dirty="0" err="1" smtClean="0">
                <a:effectLst/>
              </a:rPr>
              <a:t>Vue</a:t>
            </a:r>
            <a:r>
              <a:rPr lang="en-US" baseline="0" dirty="0" smtClean="0">
                <a:effectLst/>
              </a:rPr>
              <a:t>. So now our event handler will accept two parameters; the user-defined parameter we created, and the </a:t>
            </a:r>
            <a:r>
              <a:rPr lang="en-US" b="1" baseline="0" dirty="0" smtClean="0">
                <a:effectLst/>
              </a:rPr>
              <a:t>$event </a:t>
            </a:r>
            <a:r>
              <a:rPr lang="en-US" baseline="0" dirty="0" smtClean="0">
                <a:effectLst/>
              </a:rPr>
              <a:t>parameter because we’re overriding the default </a:t>
            </a:r>
            <a:r>
              <a:rPr lang="en-US" baseline="0" dirty="0" err="1" smtClean="0">
                <a:effectLst/>
              </a:rPr>
              <a:t>Vue</a:t>
            </a:r>
            <a:r>
              <a:rPr lang="en-US" baseline="0" dirty="0" smtClean="0">
                <a:effectLst/>
              </a:rPr>
              <a:t> behavior.</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13</a:t>
            </a:fld>
            <a:endParaRPr lang="en-US" dirty="0"/>
          </a:p>
        </p:txBody>
      </p:sp>
    </p:spTree>
    <p:extLst>
      <p:ext uri="{BB962C8B-B14F-4D97-AF65-F5344CB8AC3E}">
        <p14:creationId xmlns:p14="http://schemas.microsoft.com/office/powerpoint/2010/main" val="1748247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(vue7.html)</a:t>
            </a:r>
          </a:p>
          <a:p>
            <a:endParaRPr lang="en-US" dirty="0" smtClean="0"/>
          </a:p>
          <a:p>
            <a:r>
              <a:rPr lang="en-US" dirty="0" smtClean="0"/>
              <a:t>Instead of using a couple of buttons for pre-canned titles, let’s try an example where</a:t>
            </a:r>
            <a:r>
              <a:rPr lang="en-US" baseline="0" dirty="0" smtClean="0"/>
              <a:t> we want to accept input from the user in order to change the title.</a:t>
            </a:r>
            <a:endParaRPr lang="en-US" baseline="0" dirty="0" smtClean="0"/>
          </a:p>
          <a:p>
            <a:endParaRPr lang="en-US" baseline="0" dirty="0" smtClean="0"/>
          </a:p>
          <a:p>
            <a:r>
              <a:rPr lang="en-US" baseline="0" dirty="0" smtClean="0"/>
              <a:t>We’re using an input field with a new directive, </a:t>
            </a:r>
            <a:r>
              <a:rPr lang="en-US" b="1" baseline="0" dirty="0" smtClean="0"/>
              <a:t>v-bind</a:t>
            </a:r>
            <a:r>
              <a:rPr lang="en-US" baseline="0" dirty="0" smtClean="0"/>
              <a:t>, in order to initialize the value of the input field to the </a:t>
            </a:r>
            <a:r>
              <a:rPr lang="en-US" b="1" baseline="0" dirty="0" smtClean="0"/>
              <a:t>title</a:t>
            </a:r>
            <a:r>
              <a:rPr lang="en-US" baseline="0" dirty="0" smtClean="0"/>
              <a:t> data property. </a:t>
            </a:r>
            <a:r>
              <a:rPr lang="en-US" b="1" baseline="0" dirty="0" smtClean="0"/>
              <a:t>v-bind</a:t>
            </a:r>
            <a:r>
              <a:rPr lang="en-US" baseline="0" dirty="0" smtClean="0"/>
              <a:t> is always followed by a colon, and then the HTML attribute to bind to a data property. In this case, because we’re using </a:t>
            </a:r>
            <a:r>
              <a:rPr lang="en-US" b="1" baseline="0" dirty="0" err="1" smtClean="0"/>
              <a:t>v-bind:value</a:t>
            </a:r>
            <a:r>
              <a:rPr lang="en-US" b="1" baseline="0" dirty="0" smtClean="0"/>
              <a:t>=“title”,</a:t>
            </a:r>
            <a:r>
              <a:rPr lang="en-US" baseline="0" dirty="0" smtClean="0"/>
              <a:t> </a:t>
            </a:r>
            <a:r>
              <a:rPr lang="en-US" baseline="0" dirty="0" err="1" smtClean="0"/>
              <a:t>Vue</a:t>
            </a:r>
            <a:r>
              <a:rPr lang="en-US" baseline="0" dirty="0" smtClean="0"/>
              <a:t> will compile the template, binding the value held in the title data property to the </a:t>
            </a:r>
            <a:r>
              <a:rPr lang="en-US" b="1" baseline="0" dirty="0" smtClean="0"/>
              <a:t>value</a:t>
            </a:r>
            <a:r>
              <a:rPr lang="en-US" baseline="0" dirty="0" smtClean="0"/>
              <a:t> attribute. If we didn’t precede the </a:t>
            </a:r>
            <a:r>
              <a:rPr lang="en-US" b="1" baseline="0" dirty="0" smtClean="0"/>
              <a:t>value</a:t>
            </a:r>
            <a:r>
              <a:rPr lang="en-US" baseline="0" dirty="0" smtClean="0"/>
              <a:t> attribute with </a:t>
            </a:r>
            <a:r>
              <a:rPr lang="en-US" b="1" baseline="0" dirty="0" smtClean="0"/>
              <a:t>v-bind:</a:t>
            </a:r>
            <a:r>
              <a:rPr lang="en-US" baseline="0" dirty="0" smtClean="0"/>
              <a:t>, the literal, “title”, would be displayed instead. Don’t use the mustache syntax in the </a:t>
            </a:r>
            <a:r>
              <a:rPr lang="en-US" b="1" baseline="0" dirty="0" smtClean="0"/>
              <a:t>v-bind</a:t>
            </a:r>
            <a:r>
              <a:rPr lang="en-US" baseline="0" dirty="0" smtClean="0"/>
              <a:t> value. </a:t>
            </a:r>
            <a:r>
              <a:rPr lang="en-US" baseline="0" dirty="0" err="1" smtClean="0"/>
              <a:t>Vue</a:t>
            </a:r>
            <a:r>
              <a:rPr lang="en-US" baseline="0" dirty="0" smtClean="0"/>
              <a:t> already knows it’s an expression and not a literal.</a:t>
            </a:r>
            <a:endParaRPr lang="en-US" baseline="0" dirty="0" smtClean="0"/>
          </a:p>
          <a:p>
            <a:endParaRPr lang="en-US" baseline="0" dirty="0" smtClean="0"/>
          </a:p>
          <a:p>
            <a:r>
              <a:rPr lang="en-US" baseline="0" dirty="0" smtClean="0"/>
              <a:t>In order to capture our input and update the title on the page, we’ll need to tell </a:t>
            </a:r>
            <a:r>
              <a:rPr lang="en-US" baseline="0" dirty="0" err="1" smtClean="0"/>
              <a:t>Vue</a:t>
            </a:r>
            <a:r>
              <a:rPr lang="en-US" baseline="0" dirty="0" smtClean="0"/>
              <a:t> to react to the change of the input. Like we learned earlier, we simply add the </a:t>
            </a:r>
            <a:r>
              <a:rPr lang="en-US" b="1" baseline="0" dirty="0" smtClean="0"/>
              <a:t>@change </a:t>
            </a:r>
            <a:r>
              <a:rPr lang="en-US" baseline="0" dirty="0" smtClean="0"/>
              <a:t>directive (in other words, </a:t>
            </a:r>
            <a:r>
              <a:rPr lang="en-US" b="1" baseline="0" dirty="0" err="1" smtClean="0"/>
              <a:t>v-on:change</a:t>
            </a:r>
            <a:r>
              <a:rPr lang="en-US" baseline="0" dirty="0" smtClean="0"/>
              <a:t>) to handle the change to the input. We’ll create an </a:t>
            </a:r>
            <a:r>
              <a:rPr lang="en-US" b="1" baseline="0" dirty="0" err="1" smtClean="0"/>
              <a:t>onChange</a:t>
            </a:r>
            <a:r>
              <a:rPr lang="en-US" baseline="0" dirty="0" smtClean="0"/>
              <a:t> handler method to update the title on the page.</a:t>
            </a:r>
          </a:p>
          <a:p>
            <a:endParaRPr lang="en-US" baseline="0" dirty="0" smtClean="0"/>
          </a:p>
          <a:p>
            <a:r>
              <a:rPr lang="en-US" baseline="0" dirty="0" smtClean="0"/>
              <a:t>This is great, but it’s so common </a:t>
            </a:r>
            <a:r>
              <a:rPr lang="en-US" baseline="0" dirty="0" err="1" smtClean="0"/>
              <a:t>Vue</a:t>
            </a:r>
            <a:r>
              <a:rPr lang="en-US" baseline="0" dirty="0" smtClean="0"/>
              <a:t> has a shortcut two-way binding option for this behavior</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14</a:t>
            </a:fld>
            <a:endParaRPr lang="en-US" dirty="0"/>
          </a:p>
        </p:txBody>
      </p:sp>
    </p:spTree>
    <p:extLst>
      <p:ext uri="{BB962C8B-B14F-4D97-AF65-F5344CB8AC3E}">
        <p14:creationId xmlns:p14="http://schemas.microsoft.com/office/powerpoint/2010/main" val="1441043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(vue8.html)</a:t>
            </a:r>
          </a:p>
          <a:p>
            <a:endParaRPr lang="en-US" dirty="0" smtClean="0"/>
          </a:p>
          <a:p>
            <a:r>
              <a:rPr lang="en-US" dirty="0" smtClean="0"/>
              <a:t>Sometimes </a:t>
            </a:r>
            <a:r>
              <a:rPr lang="en-US" dirty="0" smtClean="0"/>
              <a:t>two-way binding is considered a “bad” thing (see </a:t>
            </a:r>
            <a:r>
              <a:rPr lang="en-US" dirty="0" err="1" smtClean="0"/>
              <a:t>AngularJS</a:t>
            </a:r>
            <a:r>
              <a:rPr lang="en-US" baseline="0" dirty="0" smtClean="0"/>
              <a:t> 1.x). But it’s fine in </a:t>
            </a:r>
            <a:r>
              <a:rPr lang="en-US" baseline="0" dirty="0" err="1" smtClean="0"/>
              <a:t>Vue</a:t>
            </a:r>
            <a:r>
              <a:rPr lang="en-US" baseline="0" dirty="0" smtClean="0"/>
              <a:t>, </a:t>
            </a:r>
            <a:r>
              <a:rPr lang="en-US" baseline="0" dirty="0" smtClean="0"/>
              <a:t>because it’s only valid within the same </a:t>
            </a:r>
            <a:r>
              <a:rPr lang="en-US" baseline="0" dirty="0" smtClean="0"/>
              <a:t>component. </a:t>
            </a:r>
            <a:r>
              <a:rPr lang="en-US" baseline="0" dirty="0" smtClean="0"/>
              <a:t>You’ll still be using one-way data flow between components. Let’s change </a:t>
            </a:r>
            <a:r>
              <a:rPr lang="en-US" baseline="0" dirty="0" smtClean="0"/>
              <a:t>the prior example </a:t>
            </a:r>
            <a:r>
              <a:rPr lang="en-US" baseline="0" dirty="0" smtClean="0"/>
              <a:t>to use two-way binding instead of </a:t>
            </a:r>
            <a:r>
              <a:rPr lang="en-US" baseline="0" dirty="0" smtClean="0"/>
              <a:t>event </a:t>
            </a:r>
            <a:r>
              <a:rPr lang="en-US" baseline="0" dirty="0" smtClean="0"/>
              <a:t>handling.</a:t>
            </a:r>
          </a:p>
          <a:p>
            <a:endParaRPr lang="en-US" baseline="0" dirty="0" smtClean="0"/>
          </a:p>
          <a:p>
            <a:r>
              <a:rPr lang="en-US" baseline="0" dirty="0" smtClean="0"/>
              <a:t>Similar to Angular, all you need is to use the </a:t>
            </a:r>
            <a:r>
              <a:rPr lang="en-US" b="1" baseline="0" dirty="0" smtClean="0"/>
              <a:t>v-model</a:t>
            </a:r>
            <a:r>
              <a:rPr lang="en-US" baseline="0" dirty="0" smtClean="0"/>
              <a:t> directive to wire up two-way binding. By specifying </a:t>
            </a:r>
            <a:r>
              <a:rPr lang="en-US" baseline="0" dirty="0" smtClean="0"/>
              <a:t>a property in </a:t>
            </a:r>
            <a:r>
              <a:rPr lang="en-US" baseline="0" dirty="0" smtClean="0"/>
              <a:t>the data object, </a:t>
            </a:r>
            <a:r>
              <a:rPr lang="en-US" baseline="0" dirty="0" err="1" smtClean="0"/>
              <a:t>Vue</a:t>
            </a:r>
            <a:r>
              <a:rPr lang="en-US" baseline="0" dirty="0" smtClean="0"/>
              <a:t> will automatically link up both the input and output.</a:t>
            </a:r>
          </a:p>
          <a:p>
            <a:endParaRPr lang="en-US" baseline="0" dirty="0" smtClean="0"/>
          </a:p>
          <a:p>
            <a:r>
              <a:rPr lang="en-US" baseline="0" dirty="0" smtClean="0"/>
              <a:t>Let’s update the </a:t>
            </a:r>
            <a:r>
              <a:rPr lang="en-US" baseline="0" dirty="0" smtClean="0"/>
              <a:t>input text </a:t>
            </a:r>
            <a:r>
              <a:rPr lang="en-US" baseline="0" dirty="0" smtClean="0"/>
              <a:t>field from the prior example. </a:t>
            </a:r>
            <a:r>
              <a:rPr lang="en-US" baseline="0" dirty="0" smtClean="0"/>
              <a:t>Now, by </a:t>
            </a:r>
            <a:r>
              <a:rPr lang="en-US" baseline="0" dirty="0" smtClean="0"/>
              <a:t>replacing the </a:t>
            </a:r>
            <a:r>
              <a:rPr lang="en-US" b="1" baseline="0" dirty="0" smtClean="0"/>
              <a:t>v-bind</a:t>
            </a:r>
            <a:r>
              <a:rPr lang="en-US" baseline="0" dirty="0" smtClean="0"/>
              <a:t> directive with </a:t>
            </a:r>
            <a:r>
              <a:rPr lang="en-US" b="1" baseline="0" dirty="0" smtClean="0"/>
              <a:t>v-model</a:t>
            </a:r>
            <a:r>
              <a:rPr lang="en-US" baseline="0" dirty="0" smtClean="0"/>
              <a:t>, </a:t>
            </a:r>
            <a:r>
              <a:rPr lang="en-US" baseline="0" dirty="0" smtClean="0"/>
              <a:t>and setting it to “title”, </a:t>
            </a:r>
            <a:r>
              <a:rPr lang="en-US" baseline="0" dirty="0" smtClean="0"/>
              <a:t>we’re </a:t>
            </a:r>
            <a:r>
              <a:rPr lang="en-US" baseline="0" dirty="0" smtClean="0"/>
              <a:t>now </a:t>
            </a:r>
            <a:r>
              <a:rPr lang="en-US" baseline="0" dirty="0" smtClean="0"/>
              <a:t>binding </a:t>
            </a:r>
            <a:r>
              <a:rPr lang="en-US" baseline="0" dirty="0" smtClean="0"/>
              <a:t>the input field to the displayed and styled title.</a:t>
            </a:r>
          </a:p>
          <a:p>
            <a:endParaRPr lang="en-US" baseline="0" dirty="0" smtClean="0"/>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(vue9.html)</a:t>
            </a:r>
          </a:p>
          <a:p>
            <a:endParaRPr lang="en-US" baseline="0" dirty="0" smtClean="0"/>
          </a:p>
          <a:p>
            <a:r>
              <a:rPr lang="en-US" baseline="0" dirty="0" smtClean="0"/>
              <a:t>When we run the page and modify the text field, we see the displayed title updated in real time</a:t>
            </a:r>
            <a:r>
              <a:rPr lang="en-US" baseline="0" dirty="0" smtClean="0"/>
              <a:t>. By default, this binding is on key press. If you want to retain the old way of only reacting on the loss of focus, we can add a modifier to the v-model directive: </a:t>
            </a:r>
            <a:r>
              <a:rPr lang="en-US" b="1" baseline="0" dirty="0" smtClean="0"/>
              <a:t>v-</a:t>
            </a:r>
            <a:r>
              <a:rPr lang="en-US" b="1" baseline="0" dirty="0" err="1" smtClean="0"/>
              <a:t>model.lazy</a:t>
            </a:r>
            <a:r>
              <a:rPr lang="en-US" baseline="0" dirty="0" smtClean="0"/>
              <a:t>. There are several built-in modifiers for </a:t>
            </a:r>
            <a:r>
              <a:rPr lang="en-US" baseline="0" dirty="0" err="1" smtClean="0"/>
              <a:t>Vue</a:t>
            </a:r>
            <a:r>
              <a:rPr lang="en-US" baseline="0" dirty="0" smtClean="0"/>
              <a:t> directives. The </a:t>
            </a:r>
            <a:r>
              <a:rPr lang="en-US" b="1" baseline="0" dirty="0" smtClean="0"/>
              <a:t>.lazy </a:t>
            </a:r>
            <a:r>
              <a:rPr lang="en-US" baseline="0" dirty="0" smtClean="0"/>
              <a:t>modifier changes the behavior of the event handling to the </a:t>
            </a:r>
            <a:r>
              <a:rPr lang="en-US" b="1" baseline="0" dirty="0" smtClean="0"/>
              <a:t>change</a:t>
            </a:r>
            <a:r>
              <a:rPr lang="en-US" baseline="0" dirty="0" smtClean="0"/>
              <a:t> event instead of the </a:t>
            </a:r>
            <a:r>
              <a:rPr lang="en-US" b="1" baseline="0" dirty="0" err="1" smtClean="0"/>
              <a:t>keypress</a:t>
            </a:r>
            <a:r>
              <a:rPr lang="en-US" baseline="0" dirty="0" smtClean="0"/>
              <a:t> event.</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15</a:t>
            </a:fld>
            <a:endParaRPr lang="en-US" dirty="0"/>
          </a:p>
        </p:txBody>
      </p:sp>
    </p:spTree>
    <p:extLst>
      <p:ext uri="{BB962C8B-B14F-4D97-AF65-F5344CB8AC3E}">
        <p14:creationId xmlns:p14="http://schemas.microsoft.com/office/powerpoint/2010/main" val="542763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(music-playlist-builder-1)</a:t>
            </a:r>
          </a:p>
          <a:p>
            <a:endParaRPr lang="en-US" dirty="0" smtClean="0">
              <a:effectLst/>
            </a:endParaRPr>
          </a:p>
          <a:p>
            <a:r>
              <a:rPr lang="en-US" dirty="0" smtClean="0">
                <a:effectLst/>
              </a:rPr>
              <a:t>At this point, we’ll look at a more involved application</a:t>
            </a:r>
            <a:r>
              <a:rPr lang="en-US" baseline="0" dirty="0" smtClean="0">
                <a:effectLst/>
              </a:rPr>
              <a:t> to learn some more interesting features.</a:t>
            </a:r>
          </a:p>
          <a:p>
            <a:endParaRPr lang="en-US" baseline="0" dirty="0" smtClean="0">
              <a:effectLst/>
            </a:endParaRPr>
          </a:p>
          <a:p>
            <a:r>
              <a:rPr lang="en-US" baseline="0" dirty="0" smtClean="0">
                <a:effectLst/>
              </a:rPr>
              <a:t>We’ll create an </a:t>
            </a:r>
            <a:r>
              <a:rPr lang="en-US" b="1" baseline="0" dirty="0" err="1" smtClean="0">
                <a:effectLst/>
              </a:rPr>
              <a:t>index.html</a:t>
            </a:r>
            <a:r>
              <a:rPr lang="en-US" baseline="0" dirty="0" smtClean="0">
                <a:effectLst/>
              </a:rPr>
              <a:t> file as the entry point for our site. We’ll also create subdirectories for CSS, JavaScript, and assets (an input file, in our example).</a:t>
            </a:r>
          </a:p>
          <a:p>
            <a:endParaRPr lang="en-US" baseline="0" dirty="0" smtClean="0">
              <a:effectLst/>
            </a:endParaRPr>
          </a:p>
          <a:p>
            <a:r>
              <a:rPr lang="en-US" baseline="0" dirty="0" smtClean="0">
                <a:effectLst/>
              </a:rPr>
              <a:t>We’ll be making use of Bootstrap to style our app. We’ll also add another CSS file with a few simple styles.</a:t>
            </a:r>
          </a:p>
          <a:p>
            <a:endParaRPr lang="en-US" baseline="0" dirty="0" smtClean="0">
              <a:effectLst/>
            </a:endParaRPr>
          </a:p>
          <a:p>
            <a:r>
              <a:rPr lang="en-US" baseline="0" dirty="0" smtClean="0">
                <a:effectLst/>
              </a:rPr>
              <a:t>We’ll also break our application into multiple JavaScript files, since we’re going to start using custom components, and keeping them separate from each other makes everything a lot cleaner. In a larger application, we’d make use of what is called “Single File Components,” which is more of a standard way of creating independent components in .</a:t>
            </a:r>
            <a:r>
              <a:rPr lang="en-US" baseline="0" dirty="0" err="1" smtClean="0">
                <a:effectLst/>
              </a:rPr>
              <a:t>vue</a:t>
            </a:r>
            <a:r>
              <a:rPr lang="en-US" baseline="0" dirty="0" smtClean="0">
                <a:effectLst/>
              </a:rPr>
              <a:t> files. But this is a more intermediate topic which we may not have time to cover in this intro.</a:t>
            </a:r>
          </a:p>
          <a:p>
            <a:endParaRPr lang="en-US" baseline="0" dirty="0" smtClean="0">
              <a:effectLst/>
            </a:endParaRPr>
          </a:p>
          <a:p>
            <a:r>
              <a:rPr lang="en-US" baseline="0" dirty="0" smtClean="0">
                <a:effectLst/>
              </a:rPr>
              <a:t>Let’s take a look at our root JavaScript file, </a:t>
            </a:r>
            <a:r>
              <a:rPr lang="en-US" b="1" baseline="0" dirty="0" err="1" smtClean="0">
                <a:effectLst/>
              </a:rPr>
              <a:t>main.js</a:t>
            </a:r>
            <a:r>
              <a:rPr lang="en-US" baseline="0" dirty="0" smtClean="0">
                <a:effectLst/>
              </a:rPr>
              <a:t>. Like we did in our other examples, this is where we instantiate our main </a:t>
            </a:r>
            <a:r>
              <a:rPr lang="en-US" baseline="0" dirty="0" err="1" smtClean="0">
                <a:effectLst/>
              </a:rPr>
              <a:t>Vue</a:t>
            </a:r>
            <a:r>
              <a:rPr lang="en-US" baseline="0" dirty="0" smtClean="0">
                <a:effectLst/>
              </a:rPr>
              <a:t> object.</a:t>
            </a:r>
          </a:p>
          <a:p>
            <a:endParaRPr lang="en-US" baseline="0" dirty="0" smtClean="0">
              <a:effectLst/>
            </a:endParaRPr>
          </a:p>
          <a:p>
            <a:r>
              <a:rPr lang="en-US" baseline="0" dirty="0" smtClean="0">
                <a:effectLst/>
              </a:rPr>
              <a:t>We’re also making use of a </a:t>
            </a:r>
            <a:r>
              <a:rPr lang="en-US" baseline="0" dirty="0" err="1" smtClean="0">
                <a:effectLst/>
              </a:rPr>
              <a:t>Vue</a:t>
            </a:r>
            <a:r>
              <a:rPr lang="en-US" baseline="0" dirty="0" smtClean="0">
                <a:effectLst/>
              </a:rPr>
              <a:t> plugin called </a:t>
            </a:r>
            <a:r>
              <a:rPr lang="en-US" b="1" baseline="0" dirty="0" err="1" smtClean="0">
                <a:effectLst/>
              </a:rPr>
              <a:t>vue</a:t>
            </a:r>
            <a:r>
              <a:rPr lang="en-US" b="1" baseline="0" dirty="0" smtClean="0">
                <a:effectLst/>
              </a:rPr>
              <a:t>-resource</a:t>
            </a:r>
            <a:r>
              <a:rPr lang="en-US" baseline="0" dirty="0" smtClean="0">
                <a:effectLst/>
              </a:rPr>
              <a:t>. This is a “promise” library we’ll be using to load a data file from the server. In </a:t>
            </a:r>
            <a:r>
              <a:rPr lang="en-US" baseline="0" dirty="0" err="1" smtClean="0">
                <a:effectLst/>
              </a:rPr>
              <a:t>Vue</a:t>
            </a:r>
            <a:r>
              <a:rPr lang="en-US" baseline="0" dirty="0" smtClean="0">
                <a:effectLst/>
              </a:rPr>
              <a:t>, in order to use plugins, we load them via the </a:t>
            </a:r>
            <a:r>
              <a:rPr lang="en-US" b="1" baseline="0" dirty="0" err="1" smtClean="0">
                <a:effectLst/>
              </a:rPr>
              <a:t>Vue.use</a:t>
            </a:r>
            <a:r>
              <a:rPr lang="en-US" baseline="0" dirty="0" smtClean="0">
                <a:effectLst/>
              </a:rPr>
              <a:t> function. Of course, don’t forget to include the JavaScript file when making use of plugins. We won’t cover this plugin in detail, as it’s beyond the focus of this session.</a:t>
            </a:r>
            <a:endParaRPr lang="en-US" dirty="0">
              <a:effectLst/>
            </a:endParaRPr>
          </a:p>
        </p:txBody>
      </p:sp>
      <p:sp>
        <p:nvSpPr>
          <p:cNvPr id="4" name="Slide Number Placeholder 3"/>
          <p:cNvSpPr>
            <a:spLocks noGrp="1"/>
          </p:cNvSpPr>
          <p:nvPr>
            <p:ph type="sldNum" sz="quarter" idx="10"/>
          </p:nvPr>
        </p:nvSpPr>
        <p:spPr/>
        <p:txBody>
          <a:bodyPr/>
          <a:lstStyle/>
          <a:p>
            <a:fld id="{863B625E-CF3C-F846-B514-E214F25D5D25}" type="slidenum">
              <a:rPr lang="en-US" smtClean="0"/>
              <a:t>16</a:t>
            </a:fld>
            <a:endParaRPr lang="en-US" dirty="0"/>
          </a:p>
        </p:txBody>
      </p:sp>
    </p:spTree>
    <p:extLst>
      <p:ext uri="{BB962C8B-B14F-4D97-AF65-F5344CB8AC3E}">
        <p14:creationId xmlns:p14="http://schemas.microsoft.com/office/powerpoint/2010/main" val="14868759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dive into this more</a:t>
            </a:r>
            <a:r>
              <a:rPr lang="en-US" baseline="0" dirty="0" smtClean="0"/>
              <a:t> in a bit, but let’s take another look at the </a:t>
            </a:r>
            <a:r>
              <a:rPr lang="en-US" b="1" baseline="0" dirty="0" err="1" smtClean="0"/>
              <a:t>index.html</a:t>
            </a:r>
            <a:r>
              <a:rPr lang="en-US" baseline="0" dirty="0" smtClean="0"/>
              <a:t> file. Note that in the root </a:t>
            </a:r>
            <a:r>
              <a:rPr lang="en-US" baseline="0" dirty="0" err="1" smtClean="0"/>
              <a:t>Vue</a:t>
            </a:r>
            <a:r>
              <a:rPr lang="en-US" baseline="0" dirty="0" smtClean="0"/>
              <a:t> element (id=“app”) we have an element called </a:t>
            </a:r>
            <a:r>
              <a:rPr lang="en-US" b="1" baseline="0" dirty="0" smtClean="0"/>
              <a:t>&lt;app&gt;</a:t>
            </a:r>
            <a:r>
              <a:rPr lang="en-US" baseline="0" dirty="0" smtClean="0"/>
              <a:t>. There is nothing significant about this name, except for the fact that you’ll notice it’s not a standard HTML element. It’s actually a custom </a:t>
            </a:r>
            <a:r>
              <a:rPr lang="en-US" baseline="0" dirty="0" err="1" smtClean="0"/>
              <a:t>Vue</a:t>
            </a:r>
            <a:r>
              <a:rPr lang="en-US" baseline="0" dirty="0" smtClean="0"/>
              <a:t> element.</a:t>
            </a:r>
          </a:p>
          <a:p>
            <a:endParaRPr lang="en-US" baseline="0" dirty="0" smtClean="0"/>
          </a:p>
          <a:p>
            <a:r>
              <a:rPr lang="en-US" baseline="0" dirty="0" smtClean="0"/>
              <a:t>Let’s look at the </a:t>
            </a:r>
            <a:r>
              <a:rPr lang="en-US" b="1" baseline="0" dirty="0" err="1" smtClean="0"/>
              <a:t>app.js</a:t>
            </a:r>
            <a:r>
              <a:rPr lang="en-US" baseline="0" dirty="0" smtClean="0"/>
              <a:t> file. This file consists of a single JavaScript statement; a call to </a:t>
            </a:r>
            <a:r>
              <a:rPr lang="en-US" b="1" baseline="0" dirty="0" err="1" smtClean="0"/>
              <a:t>Vue.component</a:t>
            </a:r>
            <a:r>
              <a:rPr lang="en-US" baseline="0" dirty="0" smtClean="0"/>
              <a:t>. This is how we use JavaScript to create a custom component that we can place anywhere in our HTML nested somewhere within the element we map to </a:t>
            </a:r>
            <a:r>
              <a:rPr lang="en-US" baseline="0" dirty="0" err="1" smtClean="0"/>
              <a:t>Vue</a:t>
            </a:r>
            <a:r>
              <a:rPr lang="en-US" baseline="0" dirty="0" smtClean="0"/>
              <a:t> via the </a:t>
            </a:r>
            <a:r>
              <a:rPr lang="en-US" b="1" baseline="0" dirty="0" smtClean="0"/>
              <a:t>el</a:t>
            </a:r>
            <a:r>
              <a:rPr lang="en-US" baseline="0" dirty="0" smtClean="0"/>
              <a:t> property.</a:t>
            </a:r>
          </a:p>
          <a:p>
            <a:endParaRPr lang="en-US" baseline="0" dirty="0" smtClean="0"/>
          </a:p>
          <a:p>
            <a:r>
              <a:rPr lang="en-US" baseline="0" dirty="0" smtClean="0"/>
              <a:t>The component function takes two parameters. The first parameter is the name of the component. If you are familiar with Angular, </a:t>
            </a:r>
            <a:r>
              <a:rPr lang="en-US" baseline="0" dirty="0" err="1" smtClean="0"/>
              <a:t>Vue</a:t>
            </a:r>
            <a:r>
              <a:rPr lang="en-US" baseline="0" dirty="0" smtClean="0"/>
              <a:t> also automatically converts </a:t>
            </a:r>
            <a:r>
              <a:rPr lang="en-US" baseline="0" dirty="0" err="1" smtClean="0"/>
              <a:t>camelCase</a:t>
            </a:r>
            <a:r>
              <a:rPr lang="en-US" baseline="0" dirty="0" smtClean="0"/>
              <a:t> references in JavaScript to kebab-case when used in HTML. Although it doesn’t matter here, since we’re just calling this component “app,” if we called it something like “</a:t>
            </a:r>
            <a:r>
              <a:rPr lang="en-US" baseline="0" dirty="0" err="1" smtClean="0"/>
              <a:t>myApp</a:t>
            </a:r>
            <a:r>
              <a:rPr lang="en-US" baseline="0" dirty="0" smtClean="0"/>
              <a:t>,” in the HTML, we’d call it </a:t>
            </a:r>
            <a:r>
              <a:rPr lang="en-US" b="1" baseline="0" dirty="0" smtClean="0"/>
              <a:t>&lt;my-app&gt;</a:t>
            </a:r>
            <a:r>
              <a:rPr lang="en-US" baseline="0" dirty="0" smtClean="0"/>
              <a:t>.</a:t>
            </a:r>
          </a:p>
          <a:p>
            <a:endParaRPr lang="en-US" baseline="0" dirty="0" smtClean="0"/>
          </a:p>
          <a:p>
            <a:r>
              <a:rPr lang="en-US" baseline="0" dirty="0" smtClean="0"/>
              <a:t>The second parameter contains an option object, just like we pass when creating the main </a:t>
            </a:r>
            <a:r>
              <a:rPr lang="en-US" baseline="0" dirty="0" err="1" smtClean="0"/>
              <a:t>Vue</a:t>
            </a:r>
            <a:r>
              <a:rPr lang="en-US" baseline="0" dirty="0" smtClean="0"/>
              <a:t> instance. Let’s go through each property in this object.</a:t>
            </a:r>
          </a:p>
          <a:p>
            <a:endParaRPr lang="en-US" baseline="0" dirty="0" smtClean="0"/>
          </a:p>
          <a:p>
            <a:r>
              <a:rPr lang="en-US" baseline="0" dirty="0" smtClean="0"/>
              <a:t>The </a:t>
            </a:r>
            <a:r>
              <a:rPr lang="en-US" b="1" baseline="0" dirty="0" smtClean="0"/>
              <a:t>template</a:t>
            </a:r>
            <a:r>
              <a:rPr lang="en-US" baseline="0" dirty="0" smtClean="0"/>
              <a:t> property contains the HTML rendered when </a:t>
            </a:r>
            <a:r>
              <a:rPr lang="en-US" baseline="0" dirty="0" err="1" smtClean="0"/>
              <a:t>Vue</a:t>
            </a:r>
            <a:r>
              <a:rPr lang="en-US" baseline="0" dirty="0" smtClean="0"/>
              <a:t> finds the component on a page. Remember, like I mentioned earlier, this isn’t really HTML, but is an HTML template that </a:t>
            </a:r>
            <a:r>
              <a:rPr lang="en-US" baseline="0" dirty="0" err="1" smtClean="0"/>
              <a:t>Vue</a:t>
            </a:r>
            <a:r>
              <a:rPr lang="en-US" baseline="0" dirty="0" smtClean="0"/>
              <a:t> “compiles” and renders in the virtual DOM before inserting into the actual DOM, because it still has to go through all the other </a:t>
            </a:r>
            <a:r>
              <a:rPr lang="en-US" baseline="0" dirty="0" err="1" smtClean="0"/>
              <a:t>Vue</a:t>
            </a:r>
            <a:r>
              <a:rPr lang="en-US" baseline="0" dirty="0" smtClean="0"/>
              <a:t> directives and string interpolation.</a:t>
            </a:r>
          </a:p>
          <a:p>
            <a:endParaRPr lang="en-US" baseline="0" dirty="0" smtClean="0"/>
          </a:p>
          <a:p>
            <a:r>
              <a:rPr lang="en-US" baseline="0" dirty="0" smtClean="0"/>
              <a:t>The </a:t>
            </a:r>
            <a:r>
              <a:rPr lang="en-US" b="1" baseline="0" dirty="0" smtClean="0"/>
              <a:t>data</a:t>
            </a:r>
            <a:r>
              <a:rPr lang="en-US" baseline="0" dirty="0" smtClean="0"/>
              <a:t> property is very similar to the </a:t>
            </a:r>
            <a:r>
              <a:rPr lang="en-US" b="1" baseline="0" dirty="0" smtClean="0"/>
              <a:t>data</a:t>
            </a:r>
            <a:r>
              <a:rPr lang="en-US" baseline="0" dirty="0" smtClean="0"/>
              <a:t> property for the main </a:t>
            </a:r>
            <a:r>
              <a:rPr lang="en-US" baseline="0" dirty="0" err="1" smtClean="0"/>
              <a:t>Vue</a:t>
            </a:r>
            <a:r>
              <a:rPr lang="en-US" baseline="0" dirty="0" smtClean="0"/>
              <a:t> instance, with one significant difference </a:t>
            </a:r>
            <a:r>
              <a:rPr lang="mr-IN" baseline="0" dirty="0" smtClean="0"/>
              <a:t>–</a:t>
            </a:r>
            <a:r>
              <a:rPr lang="en-US" baseline="0" dirty="0" smtClean="0"/>
              <a:t> in components, we need to return the data object, so every property is wrapped in a </a:t>
            </a:r>
            <a:r>
              <a:rPr lang="en-US" b="1" baseline="0" dirty="0" smtClean="0"/>
              <a:t>return</a:t>
            </a:r>
            <a:r>
              <a:rPr lang="en-US" baseline="0" dirty="0" smtClean="0"/>
              <a:t> statement. All the data properties here are instance properties of the component. In other words, if you have multiple instances of this element through your web page, each will get its own copy of the data properties. Likewise, all these properties are local to the component instance.</a:t>
            </a:r>
          </a:p>
          <a:p>
            <a:endParaRPr lang="en-US" baseline="0" dirty="0" smtClean="0"/>
          </a:p>
          <a:p>
            <a:r>
              <a:rPr lang="en-US" baseline="0" dirty="0" smtClean="0"/>
              <a:t>The </a:t>
            </a:r>
            <a:r>
              <a:rPr lang="en-US" b="1" baseline="0" dirty="0" smtClean="0"/>
              <a:t>methods</a:t>
            </a:r>
            <a:r>
              <a:rPr lang="en-US" baseline="0" dirty="0" smtClean="0"/>
              <a:t> property works the same as for the main </a:t>
            </a:r>
            <a:r>
              <a:rPr lang="en-US" baseline="0" dirty="0" err="1" smtClean="0"/>
              <a:t>Vue</a:t>
            </a:r>
            <a:r>
              <a:rPr lang="en-US" baseline="0" dirty="0" smtClean="0"/>
              <a:t> instance, except that the methods defined here are local to the component.</a:t>
            </a:r>
          </a:p>
          <a:p>
            <a:endParaRPr lang="en-US" baseline="0" dirty="0" smtClean="0"/>
          </a:p>
          <a:p>
            <a:r>
              <a:rPr lang="en-US" baseline="0" dirty="0" smtClean="0"/>
              <a:t>We also have a </a:t>
            </a:r>
            <a:r>
              <a:rPr lang="en-US" b="1" baseline="0" dirty="0" smtClean="0"/>
              <a:t>created</a:t>
            </a:r>
            <a:r>
              <a:rPr lang="en-US" baseline="0" dirty="0" smtClean="0"/>
              <a:t> method for displaying a message to the console when the object is instantiated.</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17</a:t>
            </a:fld>
            <a:endParaRPr lang="en-US" dirty="0"/>
          </a:p>
        </p:txBody>
      </p:sp>
    </p:spTree>
    <p:extLst>
      <p:ext uri="{BB962C8B-B14F-4D97-AF65-F5344CB8AC3E}">
        <p14:creationId xmlns:p14="http://schemas.microsoft.com/office/powerpoint/2010/main" val="551743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 we need to generate</a:t>
            </a:r>
            <a:r>
              <a:rPr lang="en-US" baseline="0" dirty="0" smtClean="0"/>
              <a:t> multiple instances of HTML elements when building lists or other repeatable patterns. In </a:t>
            </a:r>
            <a:r>
              <a:rPr lang="en-US" baseline="0" dirty="0" err="1" smtClean="0"/>
              <a:t>Vue</a:t>
            </a:r>
            <a:r>
              <a:rPr lang="en-US" baseline="0" dirty="0" smtClean="0"/>
              <a:t>, we use the </a:t>
            </a:r>
            <a:r>
              <a:rPr lang="en-US" b="1" baseline="0" dirty="0" smtClean="0"/>
              <a:t>v-for</a:t>
            </a:r>
            <a:r>
              <a:rPr lang="en-US" baseline="0" dirty="0" smtClean="0"/>
              <a:t> directive.</a:t>
            </a:r>
          </a:p>
          <a:p>
            <a:endParaRPr lang="en-US" baseline="0" dirty="0" smtClean="0"/>
          </a:p>
          <a:p>
            <a:r>
              <a:rPr lang="en-US" baseline="0" dirty="0" smtClean="0"/>
              <a:t>Let’s take a look at the </a:t>
            </a:r>
            <a:r>
              <a:rPr lang="en-US" b="1" baseline="0" dirty="0" smtClean="0"/>
              <a:t>app</a:t>
            </a:r>
            <a:r>
              <a:rPr lang="en-US" baseline="0" dirty="0" smtClean="0"/>
              <a:t> component again. We’re creating a music playlist builder, so we’ll obviously be rendering lists of songs. Take a look at the first </a:t>
            </a:r>
            <a:r>
              <a:rPr lang="en-US" b="1" baseline="0" dirty="0" smtClean="0"/>
              <a:t>&lt;li&gt; </a:t>
            </a:r>
            <a:r>
              <a:rPr lang="en-US" baseline="0" dirty="0" smtClean="0"/>
              <a:t>element. We’re using a </a:t>
            </a:r>
            <a:r>
              <a:rPr lang="en-US" b="1" baseline="0" dirty="0" smtClean="0"/>
              <a:t>v-for</a:t>
            </a:r>
            <a:r>
              <a:rPr lang="en-US" baseline="0" dirty="0" smtClean="0"/>
              <a:t> directive to loop through the </a:t>
            </a:r>
            <a:r>
              <a:rPr lang="en-US" b="1" baseline="0" dirty="0" smtClean="0"/>
              <a:t>tracks</a:t>
            </a:r>
            <a:r>
              <a:rPr lang="en-US" baseline="0" dirty="0" smtClean="0"/>
              <a:t> array we declared in the </a:t>
            </a:r>
            <a:r>
              <a:rPr lang="en-US" b="1" baseline="0" dirty="0" smtClean="0"/>
              <a:t>data</a:t>
            </a:r>
            <a:r>
              <a:rPr lang="en-US" baseline="0" dirty="0" smtClean="0"/>
              <a:t> property of our options object. When we want to loop through an array, the first parameter of the </a:t>
            </a:r>
            <a:r>
              <a:rPr lang="en-US" b="1" baseline="0" dirty="0" smtClean="0"/>
              <a:t>v-for</a:t>
            </a:r>
            <a:r>
              <a:rPr lang="en-US" baseline="0" dirty="0" smtClean="0"/>
              <a:t> statement is often the array item, followed by the </a:t>
            </a:r>
            <a:r>
              <a:rPr lang="en-US" b="1" baseline="0" dirty="0" smtClean="0"/>
              <a:t>in </a:t>
            </a:r>
            <a:r>
              <a:rPr lang="en-US" baseline="0" dirty="0" smtClean="0"/>
              <a:t>keyword and then the array name. But if we want to get access to the array index and use it within the loop, the first parameter is a pair of variables </a:t>
            </a:r>
            <a:r>
              <a:rPr lang="mr-IN" baseline="0" dirty="0" smtClean="0"/>
              <a:t>–</a:t>
            </a:r>
            <a:r>
              <a:rPr lang="en-US" baseline="0" dirty="0" smtClean="0"/>
              <a:t> the item followed by the index. For this, we will need the index at a later point, so we’re specifying it here.</a:t>
            </a:r>
          </a:p>
          <a:p>
            <a:endParaRPr lang="en-US" baseline="0" dirty="0" smtClean="0"/>
          </a:p>
          <a:p>
            <a:r>
              <a:rPr lang="en-US" baseline="0" dirty="0" smtClean="0"/>
              <a:t>Let’s run the app. I’m using a Visual Studio Code plugin that quickly spins up a server for us. We’ll need to run this page in a server because of XSS restrictions on loading data. Note that there is no list displayed, because we don’t have any data yet. We rendered a button for loading tracks from an external source. In case we don’t have good Internet connectivity, I created a local JSON file in the </a:t>
            </a:r>
            <a:r>
              <a:rPr lang="en-US" b="1" baseline="0" dirty="0" smtClean="0"/>
              <a:t>assets</a:t>
            </a:r>
            <a:r>
              <a:rPr lang="en-US" baseline="0" dirty="0" smtClean="0"/>
              <a:t> folder. I got this data from the </a:t>
            </a:r>
            <a:r>
              <a:rPr lang="en-US" b="1" baseline="0" dirty="0" err="1" smtClean="0"/>
              <a:t>last.fm</a:t>
            </a:r>
            <a:r>
              <a:rPr lang="en-US" baseline="0" dirty="0" smtClean="0"/>
              <a:t> site. They have useful APIs if you’re a music fan.</a:t>
            </a:r>
          </a:p>
          <a:p>
            <a:endParaRPr lang="en-US" baseline="0" dirty="0" smtClean="0"/>
          </a:p>
          <a:p>
            <a:r>
              <a:rPr lang="en-US" baseline="0" dirty="0" smtClean="0"/>
              <a:t>This is an intro course, so I’m not going to get too much into the promise library call we’re making to load the data, but let’s look at the button in the template. In addition to the hard-coded classes, we have the familiar </a:t>
            </a:r>
            <a:r>
              <a:rPr lang="en-US" b="1" baseline="0" dirty="0" smtClean="0"/>
              <a:t>@click </a:t>
            </a:r>
            <a:r>
              <a:rPr lang="en-US" baseline="0" dirty="0" smtClean="0"/>
              <a:t>directive to specify our event handler (</a:t>
            </a:r>
            <a:r>
              <a:rPr lang="en-US" b="1" baseline="0" dirty="0" err="1" smtClean="0"/>
              <a:t>loadAllTracks</a:t>
            </a:r>
            <a:r>
              <a:rPr lang="en-US" baseline="0" dirty="0" smtClean="0"/>
              <a:t>) for the click event. The most important line to look at is where we’re assigning the result to </a:t>
            </a:r>
            <a:r>
              <a:rPr lang="en-US" b="1" baseline="0" dirty="0" smtClean="0"/>
              <a:t>tracks</a:t>
            </a:r>
            <a:r>
              <a:rPr lang="en-US" baseline="0" dirty="0" smtClean="0"/>
              <a:t> array. When this happens, since </a:t>
            </a:r>
            <a:r>
              <a:rPr lang="en-US" b="1" baseline="0" dirty="0" smtClean="0"/>
              <a:t>tracks</a:t>
            </a:r>
            <a:r>
              <a:rPr lang="en-US" baseline="0" dirty="0" smtClean="0"/>
              <a:t> is a </a:t>
            </a:r>
            <a:r>
              <a:rPr lang="en-US" baseline="0" dirty="0" err="1" smtClean="0"/>
              <a:t>Vue</a:t>
            </a:r>
            <a:r>
              <a:rPr lang="en-US" baseline="0" dirty="0" smtClean="0"/>
              <a:t> </a:t>
            </a:r>
            <a:r>
              <a:rPr lang="en-US" b="1" baseline="0" dirty="0" smtClean="0"/>
              <a:t>data</a:t>
            </a:r>
            <a:r>
              <a:rPr lang="en-US" baseline="0" dirty="0" smtClean="0"/>
              <a:t> property, </a:t>
            </a:r>
            <a:r>
              <a:rPr lang="en-US" baseline="0" dirty="0" err="1" smtClean="0"/>
              <a:t>Vue</a:t>
            </a:r>
            <a:r>
              <a:rPr lang="en-US" baseline="0" dirty="0" smtClean="0"/>
              <a:t> will automatically react to it changing. </a:t>
            </a:r>
            <a:r>
              <a:rPr lang="en-US" baseline="0" dirty="0" err="1" smtClean="0"/>
              <a:t>Vue</a:t>
            </a:r>
            <a:r>
              <a:rPr lang="en-US" baseline="0" dirty="0" smtClean="0"/>
              <a:t> renders the change in the virtual DOM, and then compares the virtual DOM to the actual DOM. The only difference it will find is to the </a:t>
            </a:r>
            <a:r>
              <a:rPr lang="en-US" b="1" baseline="0" dirty="0" smtClean="0"/>
              <a:t>&lt;li&gt; </a:t>
            </a:r>
            <a:r>
              <a:rPr lang="en-US" baseline="0" dirty="0" smtClean="0"/>
              <a:t>items in our </a:t>
            </a:r>
            <a:r>
              <a:rPr lang="en-US" b="1" baseline="0" dirty="0" smtClean="0"/>
              <a:t>v-for</a:t>
            </a:r>
            <a:r>
              <a:rPr lang="en-US" baseline="0" dirty="0" smtClean="0"/>
              <a:t> list, so only that part of the DOM will be updated, and the rest of the DOM will remain untouched.</a:t>
            </a:r>
          </a:p>
          <a:p>
            <a:endParaRPr lang="en-US" baseline="0" dirty="0" smtClean="0"/>
          </a:p>
          <a:p>
            <a:r>
              <a:rPr lang="en-US" baseline="0" dirty="0" smtClean="0"/>
              <a:t>Let’s click the button to make this happen, and then let’s inspect using the Developer Tools. Note that </a:t>
            </a:r>
            <a:r>
              <a:rPr lang="en-US" baseline="0" dirty="0" err="1" smtClean="0"/>
              <a:t>Vue</a:t>
            </a:r>
            <a:r>
              <a:rPr lang="en-US" baseline="0" dirty="0" smtClean="0"/>
              <a:t> rendered multiple </a:t>
            </a:r>
            <a:r>
              <a:rPr lang="en-US" b="1" baseline="0" dirty="0" smtClean="0"/>
              <a:t>&lt;li&gt; </a:t>
            </a:r>
            <a:r>
              <a:rPr lang="en-US" baseline="0" dirty="0" smtClean="0"/>
              <a:t>elements due to the </a:t>
            </a:r>
            <a:r>
              <a:rPr lang="en-US" b="1" baseline="0" dirty="0" smtClean="0"/>
              <a:t>v-for</a:t>
            </a:r>
            <a:r>
              <a:rPr lang="en-US" baseline="0" dirty="0" smtClean="0"/>
              <a:t> loop we created in our template.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18</a:t>
            </a:fld>
            <a:endParaRPr lang="en-US" dirty="0"/>
          </a:p>
        </p:txBody>
      </p:sp>
    </p:spTree>
    <p:extLst>
      <p:ext uri="{BB962C8B-B14F-4D97-AF65-F5344CB8AC3E}">
        <p14:creationId xmlns:p14="http://schemas.microsoft.com/office/powerpoint/2010/main" val="459603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need</a:t>
            </a:r>
            <a:r>
              <a:rPr lang="en-US" baseline="0" dirty="0" smtClean="0"/>
              <a:t> to take a moment to explain an idiosyncrasy of </a:t>
            </a:r>
            <a:r>
              <a:rPr lang="en-US" baseline="0" dirty="0" err="1" smtClean="0"/>
              <a:t>Vue</a:t>
            </a:r>
            <a:r>
              <a:rPr lang="en-US" baseline="0" dirty="0" smtClean="0"/>
              <a:t>. If we change an existing element in an array, </a:t>
            </a:r>
            <a:r>
              <a:rPr lang="en-US" baseline="0" dirty="0" err="1" smtClean="0"/>
              <a:t>Vue</a:t>
            </a:r>
            <a:r>
              <a:rPr lang="en-US" baseline="0" dirty="0" smtClean="0"/>
              <a:t> will NOT see and react to that change. It has no problem when adding or removing items from an array, but not when modifying an existing element. </a:t>
            </a:r>
            <a:r>
              <a:rPr lang="en-US" baseline="0" dirty="0" err="1" smtClean="0"/>
              <a:t>Vue</a:t>
            </a:r>
            <a:r>
              <a:rPr lang="en-US" baseline="0" dirty="0" smtClean="0"/>
              <a:t> does provide a built-in function for setting the value of an element that it will react to: </a:t>
            </a:r>
            <a:r>
              <a:rPr lang="en-US" b="1" dirty="0" err="1" smtClean="0"/>
              <a:t>arr</a:t>
            </a:r>
            <a:r>
              <a:rPr lang="en-US" b="1" dirty="0" smtClean="0"/>
              <a:t>.$set(index, value)</a:t>
            </a:r>
            <a:r>
              <a:rPr lang="en-US" dirty="0" smtClean="0"/>
              <a:t>. This is simply</a:t>
            </a:r>
            <a:r>
              <a:rPr lang="en-US" sz="1200" b="0" i="0" kern="1200" dirty="0" smtClean="0">
                <a:solidFill>
                  <a:schemeClr val="tx1"/>
                </a:solidFill>
                <a:effectLst/>
                <a:latin typeface="+mn-lt"/>
                <a:ea typeface="+mn-ea"/>
                <a:cs typeface="+mn-cs"/>
              </a:rPr>
              <a:t> syntactic sugar for </a:t>
            </a:r>
            <a:r>
              <a:rPr lang="en-US" b="1" dirty="0" err="1" smtClean="0"/>
              <a:t>arr.splice</a:t>
            </a:r>
            <a:r>
              <a:rPr lang="en-US" b="1" dirty="0" smtClean="0"/>
              <a:t>(index, 1, value)</a:t>
            </a:r>
            <a:r>
              <a:rPr lang="en-US" dirty="0" smtClean="0"/>
              <a:t>, which removes,</a:t>
            </a:r>
            <a:r>
              <a:rPr lang="en-US" baseline="0" dirty="0" smtClean="0"/>
              <a:t> then re-adds an element, basically tricking </a:t>
            </a:r>
            <a:r>
              <a:rPr lang="en-US" baseline="0" dirty="0" err="1" smtClean="0"/>
              <a:t>Vue</a:t>
            </a:r>
            <a:r>
              <a:rPr lang="en-US" baseline="0" dirty="0" smtClean="0"/>
              <a:t> into seeing the change.</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19</a:t>
            </a:fld>
            <a:endParaRPr lang="en-US" dirty="0"/>
          </a:p>
        </p:txBody>
      </p:sp>
    </p:spTree>
    <p:extLst>
      <p:ext uri="{BB962C8B-B14F-4D97-AF65-F5344CB8AC3E}">
        <p14:creationId xmlns:p14="http://schemas.microsoft.com/office/powerpoint/2010/main" val="1075396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I’ve been developing</a:t>
            </a:r>
            <a:r>
              <a:rPr lang="en-US" baseline="0" dirty="0" smtClean="0"/>
              <a:t> web-based apps since the mid 90s, with heavy JavaScript development since 2011. Hated JavaScript until 2007 or so. Have loved it since. Never indifferent. I’ve been in software development for a few decades.</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2</a:t>
            </a:fld>
            <a:endParaRPr lang="en-US" dirty="0"/>
          </a:p>
        </p:txBody>
      </p:sp>
    </p:spTree>
    <p:extLst>
      <p:ext uri="{BB962C8B-B14F-4D97-AF65-F5344CB8AC3E}">
        <p14:creationId xmlns:p14="http://schemas.microsoft.com/office/powerpoint/2010/main" val="1629514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closer</a:t>
            </a:r>
            <a:r>
              <a:rPr lang="en-US" baseline="0" dirty="0" smtClean="0"/>
              <a:t> look at the first </a:t>
            </a:r>
            <a:r>
              <a:rPr lang="en-US" b="1" baseline="0" dirty="0" smtClean="0"/>
              <a:t>&lt;li&gt; </a:t>
            </a:r>
            <a:r>
              <a:rPr lang="en-US" baseline="0" dirty="0" smtClean="0"/>
              <a:t>template declaration. In addition to the hard-coded class of Bootstrap’s </a:t>
            </a:r>
            <a:r>
              <a:rPr lang="en-US" b="1" baseline="0" dirty="0" smtClean="0"/>
              <a:t>list-group-item</a:t>
            </a:r>
            <a:r>
              <a:rPr lang="en-US" baseline="0" dirty="0" smtClean="0"/>
              <a:t>, there is the </a:t>
            </a:r>
            <a:r>
              <a:rPr lang="en-US" b="1" baseline="0" dirty="0" smtClean="0"/>
              <a:t>:class </a:t>
            </a:r>
            <a:r>
              <a:rPr lang="en-US" baseline="0" dirty="0" smtClean="0"/>
              <a:t>declaration (a colon (</a:t>
            </a:r>
            <a:r>
              <a:rPr lang="en-US" b="1" baseline="0" dirty="0" smtClean="0"/>
              <a:t>:</a:t>
            </a:r>
            <a:r>
              <a:rPr lang="en-US" baseline="0" dirty="0" smtClean="0"/>
              <a:t>) being a shortcut for </a:t>
            </a:r>
            <a:r>
              <a:rPr lang="en-US" b="1" baseline="0" dirty="0" smtClean="0"/>
              <a:t>v-bind:</a:t>
            </a:r>
            <a:r>
              <a:rPr lang="en-US" baseline="0" dirty="0" smtClean="0"/>
              <a:t> since it’s used so often). This is where we can dynamically specify classes based upon expressions. In this case, we’re setting the class based on the value of </a:t>
            </a:r>
            <a:r>
              <a:rPr lang="en-US" b="1" baseline="0" dirty="0" err="1" smtClean="0"/>
              <a:t>track.class</a:t>
            </a:r>
            <a:r>
              <a:rPr lang="en-US" baseline="0" dirty="0" smtClean="0"/>
              <a:t>. The class parameter is not part of the downloaded </a:t>
            </a:r>
            <a:r>
              <a:rPr lang="en-US" b="1" baseline="0" dirty="0" smtClean="0"/>
              <a:t>track</a:t>
            </a:r>
            <a:r>
              <a:rPr lang="en-US" baseline="0" dirty="0" smtClean="0"/>
              <a:t> data, but we add it on the </a:t>
            </a:r>
            <a:r>
              <a:rPr lang="en-US" b="1" baseline="0" dirty="0" smtClean="0"/>
              <a:t>@click event</a:t>
            </a:r>
            <a:r>
              <a:rPr lang="en-US" baseline="0" dirty="0" smtClean="0"/>
              <a:t>.</a:t>
            </a:r>
          </a:p>
          <a:p>
            <a:endParaRPr lang="en-US" baseline="0" dirty="0" smtClean="0"/>
          </a:p>
          <a:p>
            <a:r>
              <a:rPr lang="en-US" baseline="0" dirty="0" smtClean="0"/>
              <a:t>Let’s take a look at the handler for the </a:t>
            </a:r>
            <a:r>
              <a:rPr lang="en-US" b="1" baseline="0" dirty="0" smtClean="0"/>
              <a:t>@click </a:t>
            </a:r>
            <a:r>
              <a:rPr lang="en-US" baseline="0" dirty="0" smtClean="0"/>
              <a:t>event, </a:t>
            </a:r>
            <a:r>
              <a:rPr lang="en-US" b="1" baseline="0" dirty="0" err="1" smtClean="0"/>
              <a:t>addTrack</a:t>
            </a:r>
            <a:r>
              <a:rPr lang="en-US" b="1" baseline="0" dirty="0" smtClean="0"/>
              <a:t>()</a:t>
            </a:r>
            <a:r>
              <a:rPr lang="en-US" baseline="0" dirty="0" smtClean="0"/>
              <a:t>. We’re passing three of our own parameters to the handler, along explicitly with the </a:t>
            </a:r>
            <a:r>
              <a:rPr lang="en-US" b="1" baseline="0" dirty="0" smtClean="0"/>
              <a:t>$event </a:t>
            </a:r>
            <a:r>
              <a:rPr lang="en-US" baseline="0" dirty="0" smtClean="0"/>
              <a:t>object, as discussed earlier. We can see here why we are capturing the </a:t>
            </a:r>
            <a:r>
              <a:rPr lang="en-US" b="1" baseline="0" dirty="0" smtClean="0"/>
              <a:t>index</a:t>
            </a:r>
            <a:r>
              <a:rPr lang="en-US" baseline="0" dirty="0" smtClean="0"/>
              <a:t> in our </a:t>
            </a:r>
            <a:r>
              <a:rPr lang="en-US" b="1" baseline="0" dirty="0" smtClean="0"/>
              <a:t>v-for</a:t>
            </a:r>
            <a:r>
              <a:rPr lang="en-US" baseline="0" dirty="0" smtClean="0"/>
              <a:t> loop. We need the index in order to know which element we just clicked so we can mark it as selected. We’re also passing in the artist name and track title in order to add an item to the </a:t>
            </a:r>
            <a:r>
              <a:rPr lang="en-US" b="1" baseline="0" dirty="0" err="1" smtClean="0"/>
              <a:t>selectedTracks</a:t>
            </a:r>
            <a:r>
              <a:rPr lang="en-US" baseline="0" dirty="0" smtClean="0"/>
              <a:t> array used in the second defined </a:t>
            </a:r>
            <a:r>
              <a:rPr lang="en-US" b="1" baseline="0" dirty="0" smtClean="0"/>
              <a:t>&lt;li&gt; </a:t>
            </a:r>
            <a:r>
              <a:rPr lang="en-US" baseline="0" dirty="0" smtClean="0"/>
              <a:t>element. Yes, we could have passed in </a:t>
            </a:r>
            <a:r>
              <a:rPr lang="en-US" b="1" baseline="0" dirty="0" smtClean="0"/>
              <a:t>track[index]</a:t>
            </a:r>
            <a:r>
              <a:rPr lang="en-US" baseline="0" dirty="0" smtClean="0"/>
              <a:t> to save on a parameter as well. We’re also using the </a:t>
            </a:r>
            <a:r>
              <a:rPr lang="en-US" b="1" baseline="0" dirty="0" smtClean="0"/>
              <a:t>class</a:t>
            </a:r>
            <a:r>
              <a:rPr lang="en-US" baseline="0" dirty="0" smtClean="0"/>
              <a:t> property of the track as a flag to see if the track has already been selected. In addition to pushing the track to the </a:t>
            </a:r>
            <a:r>
              <a:rPr lang="en-US" b="1" baseline="0" dirty="0" err="1" smtClean="0"/>
              <a:t>selectedTracks</a:t>
            </a:r>
            <a:r>
              <a:rPr lang="en-US" baseline="0" dirty="0" smtClean="0"/>
              <a:t> array, we’re setting the </a:t>
            </a:r>
            <a:r>
              <a:rPr lang="en-US" b="1" baseline="0" dirty="0" smtClean="0"/>
              <a:t>class</a:t>
            </a:r>
            <a:r>
              <a:rPr lang="en-US" baseline="0" dirty="0" smtClean="0"/>
              <a:t> to “active”, which allows Bootstrap to highlight the selected track via the </a:t>
            </a:r>
            <a:r>
              <a:rPr lang="en-US" b="1" baseline="0" dirty="0" smtClean="0"/>
              <a:t>:class </a:t>
            </a:r>
            <a:r>
              <a:rPr lang="en-US" baseline="0" dirty="0" smtClean="0"/>
              <a:t>binding attribute. We’re also setting a </a:t>
            </a:r>
            <a:r>
              <a:rPr lang="en-US" b="1" baseline="0" dirty="0" smtClean="0"/>
              <a:t>modified</a:t>
            </a:r>
            <a:r>
              <a:rPr lang="en-US" baseline="0" dirty="0" smtClean="0"/>
              <a:t> flag that we’re making use of in a couple of other attributes in our template that we’re about to learn about.</a:t>
            </a:r>
          </a:p>
          <a:p>
            <a:endParaRPr lang="en-US" baseline="0" dirty="0" smtClean="0"/>
          </a:p>
          <a:p>
            <a:r>
              <a:rPr lang="en-US" baseline="0" dirty="0" smtClean="0"/>
              <a:t>A bit more on the </a:t>
            </a:r>
            <a:r>
              <a:rPr lang="en-US" b="1" baseline="0" dirty="0" smtClean="0"/>
              <a:t>class</a:t>
            </a:r>
            <a:r>
              <a:rPr lang="en-US" baseline="0" dirty="0" smtClean="0"/>
              <a:t> binding attribute first, though. We are using it to bind to a string value to explicitly set the class. First, note that any classes specified here is in addition to any hard-coded classes added to the </a:t>
            </a:r>
            <a:r>
              <a:rPr lang="en-US" b="1" baseline="0" dirty="0" smtClean="0"/>
              <a:t>class</a:t>
            </a:r>
            <a:r>
              <a:rPr lang="en-US" baseline="0" dirty="0" smtClean="0"/>
              <a:t> attribute. Second, we can also pass in an object containing a collection of class/value pairs. We could have used </a:t>
            </a:r>
            <a:r>
              <a:rPr lang="en-US" sz="1200" b="1" i="0" kern="1200" dirty="0" smtClean="0">
                <a:solidFill>
                  <a:schemeClr val="tx1"/>
                </a:solidFill>
                <a:effectLst/>
                <a:latin typeface="+mn-lt"/>
                <a:ea typeface="+mn-ea"/>
                <a:cs typeface="+mn-cs"/>
              </a:rPr>
              <a:t>:class="{ active: </a:t>
            </a:r>
            <a:r>
              <a:rPr lang="en-US" sz="1200" b="1" i="0" kern="1200" dirty="0" err="1" smtClean="0">
                <a:solidFill>
                  <a:schemeClr val="tx1"/>
                </a:solidFill>
                <a:effectLst/>
                <a:latin typeface="+mn-lt"/>
                <a:ea typeface="+mn-ea"/>
                <a:cs typeface="+mn-cs"/>
              </a:rPr>
              <a:t>isActive</a:t>
            </a:r>
            <a:r>
              <a:rPr lang="en-US" sz="1200" b="1" i="0" kern="1200" dirty="0" smtClean="0">
                <a:solidFill>
                  <a:schemeClr val="tx1"/>
                </a:solidFill>
                <a:effectLst/>
                <a:latin typeface="+mn-lt"/>
                <a:ea typeface="+mn-ea"/>
                <a:cs typeface="+mn-cs"/>
              </a:rPr>
              <a:t> }” </a:t>
            </a:r>
            <a:r>
              <a:rPr lang="en-US" sz="1200" b="0" i="0" kern="1200" dirty="0" smtClean="0">
                <a:solidFill>
                  <a:schemeClr val="tx1"/>
                </a:solidFill>
                <a:effectLst/>
                <a:latin typeface="+mn-lt"/>
                <a:ea typeface="+mn-ea"/>
                <a:cs typeface="+mn-cs"/>
              </a:rPr>
              <a:t>instead, and if </a:t>
            </a:r>
            <a:r>
              <a:rPr lang="en-US" sz="1200" b="1" i="0" kern="1200" dirty="0" err="1" smtClean="0">
                <a:solidFill>
                  <a:schemeClr val="tx1"/>
                </a:solidFill>
                <a:effectLst/>
                <a:latin typeface="+mn-lt"/>
                <a:ea typeface="+mn-ea"/>
                <a:cs typeface="+mn-cs"/>
              </a:rPr>
              <a:t>isActive</a:t>
            </a:r>
            <a:r>
              <a:rPr lang="en-US" sz="1200" b="0" i="0" kern="1200" dirty="0" smtClean="0">
                <a:solidFill>
                  <a:schemeClr val="tx1"/>
                </a:solidFill>
                <a:effectLst/>
                <a:latin typeface="+mn-lt"/>
                <a:ea typeface="+mn-ea"/>
                <a:cs typeface="+mn-cs"/>
              </a:rPr>
              <a:t> is set to true, the “active” class would be applied. This is an especially useful option if we were dynamically manipulating</a:t>
            </a:r>
            <a:r>
              <a:rPr lang="en-US" sz="1200" b="0" i="0" kern="1200" baseline="0" dirty="0" smtClean="0">
                <a:solidFill>
                  <a:schemeClr val="tx1"/>
                </a:solidFill>
                <a:effectLst/>
                <a:latin typeface="+mn-lt"/>
                <a:ea typeface="+mn-ea"/>
                <a:cs typeface="+mn-cs"/>
              </a:rPr>
              <a:t> multiple classes on an element.</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Let’s now look at how the </a:t>
            </a:r>
            <a:r>
              <a:rPr lang="en-US" sz="1200" b="1" i="0" kern="1200" baseline="0" dirty="0" smtClean="0">
                <a:solidFill>
                  <a:schemeClr val="tx1"/>
                </a:solidFill>
                <a:effectLst/>
                <a:latin typeface="+mn-lt"/>
                <a:ea typeface="+mn-ea"/>
                <a:cs typeface="+mn-cs"/>
              </a:rPr>
              <a:t>modified</a:t>
            </a:r>
            <a:r>
              <a:rPr lang="en-US" sz="1200" b="0" i="0" kern="1200" baseline="0" dirty="0" smtClean="0">
                <a:solidFill>
                  <a:schemeClr val="tx1"/>
                </a:solidFill>
                <a:effectLst/>
                <a:latin typeface="+mn-lt"/>
                <a:ea typeface="+mn-ea"/>
                <a:cs typeface="+mn-cs"/>
              </a:rPr>
              <a:t> flag is being used</a:t>
            </a:r>
            <a:r>
              <a:rPr lang="mr-IN" sz="1200" b="0" i="0" kern="1200" baseline="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20</a:t>
            </a:fld>
            <a:endParaRPr lang="en-US" dirty="0"/>
          </a:p>
        </p:txBody>
      </p:sp>
    </p:spTree>
    <p:extLst>
      <p:ext uri="{BB962C8B-B14F-4D97-AF65-F5344CB8AC3E}">
        <p14:creationId xmlns:p14="http://schemas.microsoft.com/office/powerpoint/2010/main" val="16974049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 we need to conditionally create or display a DOM element.</a:t>
            </a:r>
            <a:r>
              <a:rPr lang="en-US" baseline="0" dirty="0" smtClean="0"/>
              <a:t> </a:t>
            </a:r>
            <a:r>
              <a:rPr lang="en-US" baseline="0" dirty="0" err="1" smtClean="0"/>
              <a:t>Vue</a:t>
            </a:r>
            <a:r>
              <a:rPr lang="en-US" baseline="0" dirty="0" smtClean="0"/>
              <a:t> gives us a couple of helpful directives for this: </a:t>
            </a:r>
            <a:r>
              <a:rPr lang="en-US" b="1" baseline="0" dirty="0" smtClean="0"/>
              <a:t>v-if</a:t>
            </a:r>
            <a:r>
              <a:rPr lang="en-US" baseline="0" dirty="0" smtClean="0"/>
              <a:t> (and the corresponding </a:t>
            </a:r>
            <a:r>
              <a:rPr lang="en-US" b="1" baseline="0" dirty="0" smtClean="0"/>
              <a:t>v-else</a:t>
            </a:r>
            <a:r>
              <a:rPr lang="en-US" baseline="0" dirty="0" smtClean="0"/>
              <a:t>) and </a:t>
            </a:r>
            <a:r>
              <a:rPr lang="en-US" b="1" baseline="0" dirty="0" smtClean="0"/>
              <a:t>v-show</a:t>
            </a:r>
            <a:r>
              <a:rPr lang="en-US" baseline="0" dirty="0" smtClean="0"/>
              <a:t>.</a:t>
            </a:r>
          </a:p>
          <a:p>
            <a:endParaRPr lang="en-US" baseline="0" dirty="0" smtClean="0"/>
          </a:p>
          <a:p>
            <a:r>
              <a:rPr lang="en-US" baseline="0" dirty="0" smtClean="0"/>
              <a:t>We’re using the </a:t>
            </a:r>
            <a:r>
              <a:rPr lang="en-US" b="1" baseline="0" dirty="0" smtClean="0"/>
              <a:t>modified</a:t>
            </a:r>
            <a:r>
              <a:rPr lang="en-US" baseline="0" dirty="0" smtClean="0"/>
              <a:t> flag to decide whether or not to display an asterisk above the selected tracks list indicating a “dirty” flag (unsaved changes were made to the list). In this situation, the element is always created in the DOM, but </a:t>
            </a:r>
            <a:r>
              <a:rPr lang="en-US" b="1" baseline="0" dirty="0" smtClean="0"/>
              <a:t>v-show</a:t>
            </a:r>
            <a:r>
              <a:rPr lang="en-US" baseline="0" dirty="0" smtClean="0"/>
              <a:t> simply decides on whether or not the element will be displayed. Effectively, it is setting the </a:t>
            </a:r>
            <a:r>
              <a:rPr lang="en-US" b="1" baseline="0" dirty="0" smtClean="0"/>
              <a:t>display</a:t>
            </a:r>
            <a:r>
              <a:rPr lang="en-US" baseline="0" dirty="0" smtClean="0"/>
              <a:t> style to “none” or “default”.</a:t>
            </a:r>
          </a:p>
          <a:p>
            <a:endParaRPr lang="en-US" baseline="0" dirty="0" smtClean="0"/>
          </a:p>
          <a:p>
            <a:r>
              <a:rPr lang="en-US" baseline="0" dirty="0" smtClean="0"/>
              <a:t>We’re making use of </a:t>
            </a:r>
            <a:r>
              <a:rPr lang="en-US" b="1" baseline="0" dirty="0" smtClean="0"/>
              <a:t>v-if </a:t>
            </a:r>
            <a:r>
              <a:rPr lang="en-US" baseline="0" dirty="0" smtClean="0"/>
              <a:t>to decide whether or not to even render the “Save Playlist” button at all. When would you use one over the other? A good rule of thumb is to use </a:t>
            </a:r>
            <a:r>
              <a:rPr lang="en-US" b="1" baseline="0" dirty="0" smtClean="0"/>
              <a:t>v-show</a:t>
            </a:r>
            <a:r>
              <a:rPr lang="en-US" baseline="0" dirty="0" smtClean="0"/>
              <a:t> if the element display will often be toggled, but use </a:t>
            </a:r>
            <a:r>
              <a:rPr lang="en-US" b="1" baseline="0" dirty="0" smtClean="0"/>
              <a:t>v-if</a:t>
            </a:r>
            <a:r>
              <a:rPr lang="en-US" baseline="0" dirty="0" smtClean="0"/>
              <a:t> the rendering of the element is not likely to change during the session.</a:t>
            </a:r>
          </a:p>
          <a:p>
            <a:endParaRPr lang="en-US" baseline="0" dirty="0" smtClean="0"/>
          </a:p>
          <a:p>
            <a:r>
              <a:rPr lang="en-US" b="1" baseline="0" dirty="0" smtClean="0"/>
              <a:t>v-if</a:t>
            </a:r>
            <a:r>
              <a:rPr lang="en-US" baseline="0" dirty="0" smtClean="0"/>
              <a:t> also has corresponding </a:t>
            </a:r>
            <a:r>
              <a:rPr lang="en-US" b="1" baseline="0" dirty="0" smtClean="0"/>
              <a:t>v-else</a:t>
            </a:r>
            <a:r>
              <a:rPr lang="en-US" baseline="0" dirty="0" smtClean="0"/>
              <a:t> and </a:t>
            </a:r>
            <a:r>
              <a:rPr lang="en-US" b="1" baseline="0" dirty="0" smtClean="0"/>
              <a:t>v-else-if</a:t>
            </a:r>
            <a:r>
              <a:rPr lang="en-US" baseline="0" dirty="0" smtClean="0"/>
              <a:t> directives, which must immediately follow the </a:t>
            </a:r>
            <a:r>
              <a:rPr lang="en-US" b="1" baseline="0" dirty="0" smtClean="0"/>
              <a:t>v-if</a:t>
            </a:r>
            <a:r>
              <a:rPr lang="en-US" baseline="0" dirty="0" smtClean="0"/>
              <a:t>, and are pretty self-explanatory.</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21</a:t>
            </a:fld>
            <a:endParaRPr lang="en-US" dirty="0"/>
          </a:p>
        </p:txBody>
      </p:sp>
    </p:spTree>
    <p:extLst>
      <p:ext uri="{BB962C8B-B14F-4D97-AF65-F5344CB8AC3E}">
        <p14:creationId xmlns:p14="http://schemas.microsoft.com/office/powerpoint/2010/main" val="4354559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we’re also making use of the </a:t>
            </a:r>
            <a:r>
              <a:rPr lang="en-US" b="1" dirty="0" smtClean="0"/>
              <a:t>:style </a:t>
            </a:r>
            <a:r>
              <a:rPr lang="en-US" dirty="0" smtClean="0"/>
              <a:t>directive to modify the style of the page title based</a:t>
            </a:r>
            <a:r>
              <a:rPr lang="en-US" baseline="0" dirty="0" smtClean="0"/>
              <a:t> on the </a:t>
            </a:r>
            <a:r>
              <a:rPr lang="en-US" b="1" baseline="0" dirty="0" smtClean="0"/>
              <a:t>modified</a:t>
            </a:r>
            <a:r>
              <a:rPr lang="en-US" baseline="0" dirty="0" smtClean="0"/>
              <a:t> state of the data. As with the alternative syntax for </a:t>
            </a:r>
            <a:r>
              <a:rPr lang="en-US" b="1" baseline="0" dirty="0" smtClean="0"/>
              <a:t>:class</a:t>
            </a:r>
            <a:r>
              <a:rPr lang="en-US" baseline="0" dirty="0" smtClean="0"/>
              <a:t>, we pass in an object containing a collection of style/value pairs. We make use of the </a:t>
            </a:r>
            <a:r>
              <a:rPr lang="en-US" baseline="0" dirty="0" err="1" smtClean="0"/>
              <a:t>camelCase</a:t>
            </a:r>
            <a:r>
              <a:rPr lang="en-US" baseline="0" dirty="0" smtClean="0"/>
              <a:t> version of style names, which </a:t>
            </a:r>
            <a:r>
              <a:rPr lang="en-US" baseline="0" dirty="0" err="1" smtClean="0"/>
              <a:t>Vue</a:t>
            </a:r>
            <a:r>
              <a:rPr lang="en-US" baseline="0" dirty="0" smtClean="0"/>
              <a:t> converts to the standard kebab-style format when rendering the elements to the DOM. If we wrapped the style in quotes, we could have used </a:t>
            </a:r>
            <a:r>
              <a:rPr lang="en-US" b="1" baseline="0" dirty="0" smtClean="0"/>
              <a:t>‘background-color’</a:t>
            </a:r>
            <a:r>
              <a:rPr lang="en-US" baseline="0" dirty="0" smtClean="0"/>
              <a:t> instead of </a:t>
            </a:r>
            <a:r>
              <a:rPr lang="en-US" b="1" baseline="0" dirty="0" err="1" smtClean="0"/>
              <a:t>backgroundColor</a:t>
            </a:r>
            <a:r>
              <a:rPr lang="en-US" baseline="0" dirty="0" smtClean="0"/>
              <a:t>.</a:t>
            </a:r>
          </a:p>
          <a:p>
            <a:endParaRPr lang="en-US" baseline="0" dirty="0" smtClean="0"/>
          </a:p>
          <a:p>
            <a:r>
              <a:rPr lang="en-US" baseline="0" dirty="0" smtClean="0"/>
              <a:t>For both </a:t>
            </a:r>
            <a:r>
              <a:rPr lang="en-US" b="1" baseline="0" dirty="0" smtClean="0"/>
              <a:t>:class </a:t>
            </a:r>
            <a:r>
              <a:rPr lang="en-US" baseline="0" dirty="0" smtClean="0"/>
              <a:t>and </a:t>
            </a:r>
            <a:r>
              <a:rPr lang="en-US" b="1" baseline="0" dirty="0" smtClean="0"/>
              <a:t>:style</a:t>
            </a:r>
            <a:r>
              <a:rPr lang="en-US" baseline="0" dirty="0" smtClean="0"/>
              <a:t>, we could use arrays of classes and styles, respectively, as well.</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effectLst/>
              </a:rPr>
              <a:t>Vue</a:t>
            </a:r>
            <a:r>
              <a:rPr lang="en-US" dirty="0" smtClean="0">
                <a:effectLst/>
              </a:rPr>
              <a:t> will also create style prefixes for each browser type from the styles you specify dynamically.</a:t>
            </a:r>
          </a:p>
        </p:txBody>
      </p:sp>
      <p:sp>
        <p:nvSpPr>
          <p:cNvPr id="4" name="Slide Number Placeholder 3"/>
          <p:cNvSpPr>
            <a:spLocks noGrp="1"/>
          </p:cNvSpPr>
          <p:nvPr>
            <p:ph type="sldNum" sz="quarter" idx="10"/>
          </p:nvPr>
        </p:nvSpPr>
        <p:spPr/>
        <p:txBody>
          <a:bodyPr/>
          <a:lstStyle/>
          <a:p>
            <a:fld id="{863B625E-CF3C-F846-B514-E214F25D5D25}" type="slidenum">
              <a:rPr lang="en-US" smtClean="0"/>
              <a:t>22</a:t>
            </a:fld>
            <a:endParaRPr lang="en-US" dirty="0"/>
          </a:p>
        </p:txBody>
      </p:sp>
    </p:spTree>
    <p:extLst>
      <p:ext uri="{BB962C8B-B14F-4D97-AF65-F5344CB8AC3E}">
        <p14:creationId xmlns:p14="http://schemas.microsoft.com/office/powerpoint/2010/main" val="4147074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(music-playlist-builder-2)</a:t>
            </a:r>
          </a:p>
          <a:p>
            <a:endParaRPr lang="en-US" dirty="0" smtClean="0"/>
          </a:p>
          <a:p>
            <a:r>
              <a:rPr lang="en-US" dirty="0" smtClean="0"/>
              <a:t>Like Angular, </a:t>
            </a:r>
            <a:r>
              <a:rPr lang="en-US" dirty="0" err="1" smtClean="0"/>
              <a:t>Vue</a:t>
            </a:r>
            <a:r>
              <a:rPr lang="en-US" dirty="0" smtClean="0"/>
              <a:t> supports filters when rendering. The difference is, there are no built-in filters in </a:t>
            </a:r>
            <a:r>
              <a:rPr lang="en-US" dirty="0" err="1" smtClean="0"/>
              <a:t>Vue</a:t>
            </a:r>
            <a:r>
              <a:rPr lang="en-US" dirty="0" smtClean="0"/>
              <a:t>. But they are simple to build.</a:t>
            </a:r>
          </a:p>
          <a:p>
            <a:endParaRPr lang="en-US" dirty="0" smtClean="0"/>
          </a:p>
          <a:p>
            <a:r>
              <a:rPr lang="en-US" dirty="0" smtClean="0"/>
              <a:t>I know this example is derivative,</a:t>
            </a:r>
            <a:r>
              <a:rPr lang="en-US" baseline="0" dirty="0" smtClean="0"/>
              <a:t> but let’s build a filter that transforms the artist name before displaying it in the list. Our filter will wrap the first character of the name with brackets.</a:t>
            </a:r>
          </a:p>
          <a:p>
            <a:endParaRPr lang="en-US" baseline="0" dirty="0" smtClean="0"/>
          </a:p>
          <a:p>
            <a:r>
              <a:rPr lang="en-US" baseline="0" dirty="0" smtClean="0"/>
              <a:t>Filters can be used in mustache interpolation and in </a:t>
            </a:r>
            <a:r>
              <a:rPr lang="en-US" b="1" baseline="0" dirty="0" smtClean="0"/>
              <a:t>v-bind</a:t>
            </a:r>
            <a:r>
              <a:rPr lang="en-US" baseline="0" dirty="0" smtClean="0"/>
              <a:t> expressions, and can be piped through other filters.</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23</a:t>
            </a:fld>
            <a:endParaRPr lang="en-US" dirty="0"/>
          </a:p>
        </p:txBody>
      </p:sp>
    </p:spTree>
    <p:extLst>
      <p:ext uri="{BB962C8B-B14F-4D97-AF65-F5344CB8AC3E}">
        <p14:creationId xmlns:p14="http://schemas.microsoft.com/office/powerpoint/2010/main" val="7325895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(music-playlist-builder-3)</a:t>
            </a:r>
          </a:p>
          <a:p>
            <a:endParaRPr lang="en-US" baseline="0" dirty="0" smtClean="0"/>
          </a:p>
          <a:p>
            <a:r>
              <a:rPr lang="en-US" baseline="0" dirty="0" smtClean="0"/>
              <a:t>Right now, we have a single component containing our entire template. In a larger application, we’d break this down into separate components. There are some key benefits: 1) it makes it a lot cleaner, 2) it encapsulates everything pertaining to a specific portion of the template, and 3) it allows for easy reuse.</a:t>
            </a:r>
          </a:p>
          <a:p>
            <a:endParaRPr lang="en-US" baseline="0" dirty="0" smtClean="0"/>
          </a:p>
          <a:p>
            <a:r>
              <a:rPr lang="en-US" baseline="0" dirty="0" smtClean="0"/>
              <a:t>Let’s create and use a separate component for the </a:t>
            </a:r>
            <a:r>
              <a:rPr lang="en-US" b="1" baseline="0" dirty="0" smtClean="0"/>
              <a:t>Save</a:t>
            </a:r>
            <a:r>
              <a:rPr lang="en-US" baseline="0" dirty="0" smtClean="0"/>
              <a:t> button and the related </a:t>
            </a:r>
            <a:r>
              <a:rPr lang="en-US" b="1" baseline="0" dirty="0" smtClean="0"/>
              <a:t>modified</a:t>
            </a:r>
            <a:r>
              <a:rPr lang="en-US" baseline="0" dirty="0" smtClean="0"/>
              <a:t> indicator. We’ll create a new JavaScript file called </a:t>
            </a:r>
            <a:r>
              <a:rPr lang="en-US" b="1" baseline="0" dirty="0" smtClean="0"/>
              <a:t>save-</a:t>
            </a:r>
            <a:r>
              <a:rPr lang="en-US" b="1" baseline="0" dirty="0" err="1" smtClean="0"/>
              <a:t>tracks.js</a:t>
            </a:r>
            <a:r>
              <a:rPr lang="en-US" baseline="0" dirty="0" smtClean="0"/>
              <a:t>. Don’t forget to add the JavaScript file reference to </a:t>
            </a:r>
            <a:r>
              <a:rPr lang="en-US" b="1" baseline="0" dirty="0" err="1" smtClean="0"/>
              <a:t>index.html</a:t>
            </a:r>
            <a:r>
              <a:rPr lang="en-US" baseline="0" dirty="0" smtClean="0"/>
              <a:t>.</a:t>
            </a:r>
          </a:p>
          <a:p>
            <a:endParaRPr lang="en-US" baseline="0" dirty="0" smtClean="0"/>
          </a:p>
          <a:p>
            <a:r>
              <a:rPr lang="en-US" baseline="0" dirty="0" smtClean="0"/>
              <a:t>Within the component, we’ll have the normal options object that defines the </a:t>
            </a:r>
            <a:r>
              <a:rPr lang="en-US" b="1" baseline="0" dirty="0" smtClean="0"/>
              <a:t>template</a:t>
            </a:r>
            <a:r>
              <a:rPr lang="en-US" baseline="0" dirty="0" smtClean="0"/>
              <a:t> and supporting </a:t>
            </a:r>
            <a:r>
              <a:rPr lang="en-US" b="1" baseline="0" dirty="0" smtClean="0"/>
              <a:t>data</a:t>
            </a:r>
            <a:r>
              <a:rPr lang="en-US" baseline="0" dirty="0" smtClean="0"/>
              <a:t> and </a:t>
            </a:r>
            <a:r>
              <a:rPr lang="en-US" b="1" baseline="0" dirty="0" smtClean="0"/>
              <a:t>methods</a:t>
            </a:r>
            <a:r>
              <a:rPr lang="en-US" baseline="0" dirty="0" smtClean="0"/>
              <a:t>. We’ll name the component “</a:t>
            </a:r>
            <a:r>
              <a:rPr lang="en-US" b="1" baseline="0" dirty="0" err="1" smtClean="0"/>
              <a:t>saveTracks</a:t>
            </a:r>
            <a:r>
              <a:rPr lang="en-US" baseline="0" dirty="0" smtClean="0"/>
              <a:t>.” Remember that </a:t>
            </a:r>
            <a:r>
              <a:rPr lang="en-US" baseline="0" dirty="0" err="1" smtClean="0"/>
              <a:t>Vue</a:t>
            </a:r>
            <a:r>
              <a:rPr lang="en-US" baseline="0" dirty="0" smtClean="0"/>
              <a:t> will treat this as “</a:t>
            </a:r>
            <a:r>
              <a:rPr lang="en-US" b="1" baseline="0" dirty="0" smtClean="0"/>
              <a:t>save-tracks</a:t>
            </a:r>
            <a:r>
              <a:rPr lang="en-US" baseline="0" dirty="0" smtClean="0"/>
              <a:t>” when used in a template. We can also move the supporting </a:t>
            </a:r>
            <a:r>
              <a:rPr lang="en-US" b="1" baseline="0" dirty="0" err="1" smtClean="0"/>
              <a:t>savePlaylist</a:t>
            </a:r>
            <a:r>
              <a:rPr lang="en-US" b="1" baseline="0" dirty="0" smtClean="0"/>
              <a:t>() </a:t>
            </a:r>
            <a:r>
              <a:rPr lang="en-US" baseline="0" dirty="0" smtClean="0"/>
              <a:t>function to this component, since it’s just there to support the functionality of this component. But how do we pass the </a:t>
            </a:r>
            <a:r>
              <a:rPr lang="en-US" b="1" baseline="0" dirty="0" smtClean="0"/>
              <a:t>modified</a:t>
            </a:r>
            <a:r>
              <a:rPr lang="en-US" baseline="0" dirty="0" smtClean="0"/>
              <a:t> state to this component, since the flag is based on data properties of the parent component, </a:t>
            </a:r>
            <a:r>
              <a:rPr lang="en-US" b="1" baseline="0" dirty="0" smtClean="0"/>
              <a:t>app</a:t>
            </a:r>
            <a:r>
              <a:rPr lang="en-US" baseline="0" dirty="0" smtClean="0"/>
              <a:t>?</a:t>
            </a:r>
          </a:p>
          <a:p>
            <a:endParaRPr lang="en-US" baseline="0" dirty="0" smtClean="0"/>
          </a:p>
          <a:p>
            <a:r>
              <a:rPr lang="en-US" baseline="0" dirty="0" smtClean="0"/>
              <a:t>We make use of another option object property called </a:t>
            </a:r>
            <a:r>
              <a:rPr lang="en-US" b="1" baseline="0" dirty="0" smtClean="0"/>
              <a:t>props</a:t>
            </a:r>
            <a:r>
              <a:rPr lang="en-US" baseline="0" dirty="0" smtClean="0"/>
              <a:t>. This is an array of string values representing attributes passed to the component. The component looks for an expression assigned to that attribute, and applies it to an internal variable by that name (in this case, </a:t>
            </a:r>
            <a:r>
              <a:rPr lang="en-US" b="1" baseline="0" dirty="0" smtClean="0"/>
              <a:t>modified</a:t>
            </a:r>
            <a:r>
              <a:rPr lang="en-US" baseline="0" dirty="0" smtClean="0"/>
              <a:t>).</a:t>
            </a:r>
          </a:p>
          <a:p>
            <a:endParaRPr lang="en-US" baseline="0" dirty="0" smtClean="0"/>
          </a:p>
          <a:p>
            <a:r>
              <a:rPr lang="en-US" baseline="0" dirty="0" smtClean="0"/>
              <a:t>We can now replace the </a:t>
            </a:r>
            <a:r>
              <a:rPr lang="en-US" b="1" baseline="0" dirty="0" smtClean="0"/>
              <a:t>&lt;h2&gt; </a:t>
            </a:r>
            <a:r>
              <a:rPr lang="en-US" baseline="0" dirty="0" smtClean="0"/>
              <a:t>and </a:t>
            </a:r>
            <a:r>
              <a:rPr lang="en-US" b="1" baseline="0" dirty="0" smtClean="0"/>
              <a:t>&lt;button&gt; </a:t>
            </a:r>
            <a:r>
              <a:rPr lang="en-US" baseline="0" dirty="0" smtClean="0"/>
              <a:t>elements in the main </a:t>
            </a:r>
            <a:r>
              <a:rPr lang="en-US" b="1" baseline="0" dirty="0" smtClean="0"/>
              <a:t>app</a:t>
            </a:r>
            <a:r>
              <a:rPr lang="en-US" baseline="0" dirty="0" smtClean="0"/>
              <a:t> component with this new </a:t>
            </a:r>
            <a:r>
              <a:rPr lang="en-US" b="1" baseline="0" dirty="0" smtClean="0"/>
              <a:t>&lt;save-tracks&gt; </a:t>
            </a:r>
            <a:r>
              <a:rPr lang="en-US" baseline="0" dirty="0" smtClean="0"/>
              <a:t>elements. Note that we’re binding the attribute </a:t>
            </a:r>
            <a:r>
              <a:rPr lang="en-US" b="1" baseline="0" dirty="0" smtClean="0"/>
              <a:t>modified</a:t>
            </a:r>
            <a:r>
              <a:rPr lang="en-US" baseline="0" dirty="0" smtClean="0"/>
              <a:t> (because it’s preceded by a colon or </a:t>
            </a:r>
            <a:r>
              <a:rPr lang="en-US" b="1" baseline="0" dirty="0" smtClean="0"/>
              <a:t>v-bind:</a:t>
            </a:r>
            <a:r>
              <a:rPr lang="en-US" baseline="0" dirty="0" smtClean="0"/>
              <a:t>) to an expression. The component captures the result and places it into the </a:t>
            </a:r>
            <a:r>
              <a:rPr lang="en-US" b="1" baseline="0" dirty="0" smtClean="0"/>
              <a:t>modified</a:t>
            </a:r>
            <a:r>
              <a:rPr lang="en-US" baseline="0" dirty="0" smtClean="0"/>
              <a:t> </a:t>
            </a:r>
            <a:r>
              <a:rPr lang="en-US" b="1" baseline="0" dirty="0" smtClean="0"/>
              <a:t>prop</a:t>
            </a:r>
            <a:r>
              <a:rPr lang="en-US" baseline="0" dirty="0" smtClean="0"/>
              <a:t>, where we can use it to control logic in the component and template.</a:t>
            </a:r>
          </a:p>
          <a:p>
            <a:endParaRPr lang="en-US" baseline="0" dirty="0" smtClean="0"/>
          </a:p>
          <a:p>
            <a:r>
              <a:rPr lang="en-US" baseline="0" dirty="0" smtClean="0"/>
              <a:t>This is one-way data flow. Although we won’t cover it today, in order to communicate back to the parent or other sibling components, we’d raise custom events from the child component to keep the components loosely coupled.</a:t>
            </a:r>
          </a:p>
          <a:p>
            <a:endParaRPr lang="en-US" baseline="0" dirty="0" smtClean="0"/>
          </a:p>
          <a:p>
            <a:r>
              <a:rPr lang="en-US" baseline="0" dirty="0" smtClean="0"/>
              <a:t>Also, note that components cannot be composed out of multiple elements at the root level. There must always be a container element. We can simply use a </a:t>
            </a:r>
            <a:r>
              <a:rPr lang="en-US" b="1" baseline="0" dirty="0" smtClean="0"/>
              <a:t>&lt;div&gt; </a:t>
            </a:r>
            <a:r>
              <a:rPr lang="en-US" baseline="0" dirty="0" smtClean="0"/>
              <a:t>in many cases, but we don’t need to here, because the </a:t>
            </a:r>
            <a:r>
              <a:rPr lang="en-US" b="1" baseline="0" dirty="0" smtClean="0"/>
              <a:t>&lt;h2&gt; </a:t>
            </a:r>
            <a:r>
              <a:rPr lang="en-US" baseline="0" dirty="0" smtClean="0"/>
              <a:t>element is our container for this component.</a:t>
            </a:r>
          </a:p>
        </p:txBody>
      </p:sp>
      <p:sp>
        <p:nvSpPr>
          <p:cNvPr id="4" name="Slide Number Placeholder 3"/>
          <p:cNvSpPr>
            <a:spLocks noGrp="1"/>
          </p:cNvSpPr>
          <p:nvPr>
            <p:ph type="sldNum" sz="quarter" idx="10"/>
          </p:nvPr>
        </p:nvSpPr>
        <p:spPr/>
        <p:txBody>
          <a:bodyPr/>
          <a:lstStyle/>
          <a:p>
            <a:fld id="{863B625E-CF3C-F846-B514-E214F25D5D25}" type="slidenum">
              <a:rPr lang="en-US" smtClean="0"/>
              <a:t>24</a:t>
            </a:fld>
            <a:endParaRPr lang="en-US" dirty="0"/>
          </a:p>
        </p:txBody>
      </p:sp>
    </p:spTree>
    <p:extLst>
      <p:ext uri="{BB962C8B-B14F-4D97-AF65-F5344CB8AC3E}">
        <p14:creationId xmlns:p14="http://schemas.microsoft.com/office/powerpoint/2010/main" val="2147989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Next steps.</a:t>
            </a:r>
          </a:p>
        </p:txBody>
      </p:sp>
      <p:sp>
        <p:nvSpPr>
          <p:cNvPr id="4" name="Slide Number Placeholder 3"/>
          <p:cNvSpPr>
            <a:spLocks noGrp="1"/>
          </p:cNvSpPr>
          <p:nvPr>
            <p:ph type="sldNum" sz="quarter" idx="10"/>
          </p:nvPr>
        </p:nvSpPr>
        <p:spPr/>
        <p:txBody>
          <a:bodyPr/>
          <a:lstStyle/>
          <a:p>
            <a:fld id="{863B625E-CF3C-F846-B514-E214F25D5D25}" type="slidenum">
              <a:rPr lang="en-US" smtClean="0"/>
              <a:t>25</a:t>
            </a:fld>
            <a:endParaRPr lang="en-US" dirty="0"/>
          </a:p>
        </p:txBody>
      </p:sp>
    </p:spTree>
    <p:extLst>
      <p:ext uri="{BB962C8B-B14F-4D97-AF65-F5344CB8AC3E}">
        <p14:creationId xmlns:p14="http://schemas.microsoft.com/office/powerpoint/2010/main" val="5070479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Modifiers: dot-separated values to pass to event name. A common one is "stop" for </a:t>
            </a:r>
            <a:r>
              <a:rPr lang="en-US" dirty="0" err="1" smtClean="0">
                <a:effectLst/>
              </a:rPr>
              <a:t>stopPropagation</a:t>
            </a:r>
            <a:r>
              <a:rPr lang="en-US" dirty="0" smtClean="0">
                <a:effectLst/>
              </a:rPr>
              <a:t>. Also have "prevent" for </a:t>
            </a:r>
            <a:r>
              <a:rPr lang="en-US" dirty="0" err="1" smtClean="0">
                <a:effectLst/>
              </a:rPr>
              <a:t>preventDefault</a:t>
            </a:r>
            <a:r>
              <a:rPr lang="en-US" dirty="0" smtClean="0">
                <a:effectLst/>
              </a:rPr>
              <a:t>. Modifiers can be chained.</a:t>
            </a:r>
          </a:p>
          <a:p>
            <a:endParaRPr lang="en-US" dirty="0" smtClean="0">
              <a:effectLst/>
            </a:endParaRPr>
          </a:p>
          <a:p>
            <a:r>
              <a:rPr lang="en-US" dirty="0" smtClean="0">
                <a:effectLst/>
              </a:rPr>
              <a:t>Key modifiers for keyboard events. For example .enter for checking if the enter key was pressed.</a:t>
            </a:r>
          </a:p>
          <a:p>
            <a:endParaRPr lang="en-US" dirty="0" smtClean="0">
              <a:effectLst/>
            </a:endParaRPr>
          </a:p>
          <a:p>
            <a:r>
              <a:rPr lang="en-US" dirty="0" smtClean="0">
                <a:effectLst/>
              </a:rPr>
              <a:t>Computed properties are just referenced as pointers. The difference between computed and methods is methods always are re-evaluated. Computed are only re-evaluated if any data it contains has changed. More efficient.</a:t>
            </a:r>
          </a:p>
          <a:p>
            <a:endParaRPr lang="en-US" dirty="0" smtClean="0">
              <a:effectLst/>
            </a:endParaRPr>
          </a:p>
          <a:p>
            <a:r>
              <a:rPr lang="en-US" dirty="0" smtClean="0">
                <a:effectLst/>
              </a:rPr>
              <a:t>Could use "watch" object instead of "computed." Computed is more optimized, though. The watch properties need to be named the same as the data being watched for changes. Computed methods are run synchronously. So use watch when you need to check for changed properties asynchronously. For example, </a:t>
            </a:r>
            <a:r>
              <a:rPr lang="en-US" dirty="0" err="1" smtClean="0">
                <a:effectLst/>
              </a:rPr>
              <a:t>setTimeout</a:t>
            </a:r>
            <a:r>
              <a:rPr lang="en-US" dirty="0" smtClean="0">
                <a:effectLst/>
              </a:rPr>
              <a:t> or </a:t>
            </a:r>
            <a:r>
              <a:rPr lang="en-US" dirty="0" err="1" smtClean="0">
                <a:effectLst/>
              </a:rPr>
              <a:t>setInterval</a:t>
            </a:r>
            <a:r>
              <a:rPr lang="en-US" dirty="0" smtClean="0">
                <a:effectLst/>
              </a:rPr>
              <a:t> functions. When specifying callback functions in watch methods, we lose direct access to "this," so first assign "this" to a variable (normally called "</a:t>
            </a:r>
            <a:r>
              <a:rPr lang="en-US" dirty="0" err="1" smtClean="0">
                <a:effectLst/>
              </a:rPr>
              <a:t>vm</a:t>
            </a:r>
            <a:r>
              <a:rPr lang="en-US" dirty="0" smtClean="0">
                <a:effectLst/>
              </a:rPr>
              <a:t>") before defining the callback. Then you can reference this variable (</a:t>
            </a:r>
            <a:r>
              <a:rPr lang="en-US" dirty="0" err="1" smtClean="0">
                <a:effectLst/>
              </a:rPr>
              <a:t>vm</a:t>
            </a:r>
            <a:r>
              <a:rPr lang="en-US" dirty="0" smtClean="0">
                <a:effectLst/>
              </a:rPr>
              <a:t>) inside the closure.</a:t>
            </a:r>
          </a:p>
          <a:p>
            <a:endParaRPr lang="en-US" dirty="0" smtClean="0">
              <a:effectLst/>
            </a:endParaRPr>
          </a:p>
          <a:p>
            <a:r>
              <a:rPr lang="en-US" dirty="0" smtClean="0">
                <a:effectLst/>
              </a:rPr>
              <a:t>You can also take advantage of &lt;template&gt; to repeat multiple elements: v-for="value in </a:t>
            </a:r>
            <a:r>
              <a:rPr lang="en-US" dirty="0" err="1" smtClean="0">
                <a:effectLst/>
              </a:rPr>
              <a:t>valueObjects</a:t>
            </a:r>
            <a:r>
              <a:rPr lang="en-US" dirty="0" smtClean="0">
                <a:effectLst/>
              </a:rPr>
              <a:t>" or v-for="(value, key) in </a:t>
            </a:r>
            <a:r>
              <a:rPr lang="en-US" dirty="0" err="1" smtClean="0">
                <a:effectLst/>
              </a:rPr>
              <a:t>valueObjects</a:t>
            </a:r>
            <a:r>
              <a:rPr lang="en-US" dirty="0" smtClean="0">
                <a:effectLst/>
              </a:rPr>
              <a:t>". You can even access the index : v-for="(value, key, index) in </a:t>
            </a:r>
            <a:r>
              <a:rPr lang="en-US" dirty="0" err="1" smtClean="0">
                <a:effectLst/>
              </a:rPr>
              <a:t>valueObjects</a:t>
            </a:r>
            <a:r>
              <a:rPr lang="en-US" dirty="0" smtClean="0">
                <a:effectLst/>
              </a:rPr>
              <a:t>"</a:t>
            </a:r>
          </a:p>
          <a:p>
            <a:endParaRPr lang="en-US" dirty="0" smtClean="0">
              <a:effectLst/>
            </a:endParaRPr>
          </a:p>
          <a:p>
            <a:r>
              <a:rPr lang="en-US" dirty="0" smtClean="0">
                <a:effectLst/>
              </a:rPr>
              <a:t>You can also loop through numbers: v=for="n in 100"</a:t>
            </a:r>
          </a:p>
          <a:p>
            <a:endParaRPr lang="en-US" dirty="0" smtClean="0">
              <a:effectLst/>
            </a:endParaRPr>
          </a:p>
          <a:p>
            <a:r>
              <a:rPr lang="en-US" dirty="0" smtClean="0">
                <a:effectLst/>
              </a:rPr>
              <a:t>You can use the :key binding option to track and specify the key in an array or collection of objects, so if either changes, </a:t>
            </a:r>
            <a:r>
              <a:rPr lang="en-US" dirty="0" err="1" smtClean="0">
                <a:effectLst/>
              </a:rPr>
              <a:t>Vue</a:t>
            </a:r>
            <a:r>
              <a:rPr lang="en-US" dirty="0" smtClean="0">
                <a:effectLst/>
              </a:rPr>
              <a:t> keeps track of the position and value change, and will update the UI appropriately.</a:t>
            </a:r>
          </a:p>
          <a:p>
            <a:endParaRPr lang="en-US" dirty="0" smtClean="0">
              <a:effectLst/>
            </a:endParaRPr>
          </a:p>
          <a:p>
            <a:r>
              <a:rPr lang="en-US" dirty="0" smtClean="0">
                <a:effectLst/>
              </a:rPr>
              <a:t>Installing the </a:t>
            </a:r>
            <a:r>
              <a:rPr lang="en-US" dirty="0" err="1" smtClean="0">
                <a:effectLst/>
              </a:rPr>
              <a:t>Vue</a:t>
            </a:r>
            <a:r>
              <a:rPr lang="en-US" dirty="0" smtClean="0">
                <a:effectLst/>
              </a:rPr>
              <a:t> CLI</a:t>
            </a:r>
          </a:p>
          <a:p>
            <a:pPr lvl="1"/>
            <a:r>
              <a:rPr lang="en-US" dirty="0" err="1" smtClean="0">
                <a:effectLst/>
              </a:rPr>
              <a:t>npm</a:t>
            </a:r>
            <a:r>
              <a:rPr lang="en-US" dirty="0" smtClean="0">
                <a:effectLst/>
              </a:rPr>
              <a:t> install -g </a:t>
            </a:r>
            <a:r>
              <a:rPr lang="en-US" dirty="0" err="1" smtClean="0">
                <a:effectLst/>
              </a:rPr>
              <a:t>vue</a:t>
            </a:r>
            <a:r>
              <a:rPr lang="en-US" dirty="0" smtClean="0">
                <a:effectLst/>
              </a:rPr>
              <a:t>-cli</a:t>
            </a:r>
          </a:p>
          <a:p>
            <a:pPr lvl="1"/>
            <a:r>
              <a:rPr lang="en-US" dirty="0" err="1" smtClean="0">
                <a:effectLst/>
              </a:rPr>
              <a:t>vue</a:t>
            </a:r>
            <a:r>
              <a:rPr lang="en-US" dirty="0" smtClean="0">
                <a:effectLst/>
              </a:rPr>
              <a:t> </a:t>
            </a:r>
            <a:r>
              <a:rPr lang="en-US" dirty="0" err="1" smtClean="0">
                <a:effectLst/>
              </a:rPr>
              <a:t>init</a:t>
            </a:r>
            <a:r>
              <a:rPr lang="en-US" dirty="0" smtClean="0">
                <a:effectLst/>
              </a:rPr>
              <a:t> web pack-simple </a:t>
            </a:r>
            <a:r>
              <a:rPr lang="en-US" dirty="0" err="1" smtClean="0">
                <a:effectLst/>
              </a:rPr>
              <a:t>projectName</a:t>
            </a:r>
            <a:endParaRPr lang="en-US" dirty="0" smtClean="0">
              <a:effectLst/>
            </a:endParaRPr>
          </a:p>
          <a:p>
            <a:pPr lvl="1"/>
            <a:r>
              <a:rPr lang="en-US" dirty="0" smtClean="0">
                <a:effectLst/>
              </a:rPr>
              <a:t>cd </a:t>
            </a:r>
            <a:r>
              <a:rPr lang="en-US" dirty="0" err="1" smtClean="0">
                <a:effectLst/>
              </a:rPr>
              <a:t>projectName</a:t>
            </a:r>
            <a:endParaRPr lang="en-US" dirty="0" smtClean="0">
              <a:effectLst/>
            </a:endParaRPr>
          </a:p>
          <a:p>
            <a:pPr lvl="1"/>
            <a:r>
              <a:rPr lang="en-US" dirty="0" err="1" smtClean="0">
                <a:effectLst/>
              </a:rPr>
              <a:t>npm</a:t>
            </a:r>
            <a:r>
              <a:rPr lang="en-US" dirty="0" smtClean="0">
                <a:effectLst/>
              </a:rPr>
              <a:t> install</a:t>
            </a:r>
          </a:p>
          <a:p>
            <a:pPr lvl="1"/>
            <a:r>
              <a:rPr lang="en-US" dirty="0" err="1" smtClean="0">
                <a:effectLst/>
              </a:rPr>
              <a:t>npm</a:t>
            </a:r>
            <a:r>
              <a:rPr lang="en-US" dirty="0" smtClean="0">
                <a:effectLst/>
              </a:rPr>
              <a:t> run </a:t>
            </a:r>
            <a:r>
              <a:rPr lang="en-US" dirty="0" err="1" smtClean="0">
                <a:effectLst/>
              </a:rPr>
              <a:t>dev</a:t>
            </a:r>
            <a:endParaRPr lang="en-US" dirty="0" smtClean="0">
              <a:effectLst/>
            </a:endParaRPr>
          </a:p>
          <a:p>
            <a:endParaRPr lang="en-US" dirty="0" smtClean="0">
              <a:effectLst/>
            </a:endParaRPr>
          </a:p>
        </p:txBody>
      </p:sp>
      <p:sp>
        <p:nvSpPr>
          <p:cNvPr id="4" name="Slide Number Placeholder 3"/>
          <p:cNvSpPr>
            <a:spLocks noGrp="1"/>
          </p:cNvSpPr>
          <p:nvPr>
            <p:ph type="sldNum" sz="quarter" idx="10"/>
          </p:nvPr>
        </p:nvSpPr>
        <p:spPr/>
        <p:txBody>
          <a:bodyPr/>
          <a:lstStyle/>
          <a:p>
            <a:fld id="{863B625E-CF3C-F846-B514-E214F25D5D25}" type="slidenum">
              <a:rPr lang="en-US" smtClean="0"/>
              <a:t>26</a:t>
            </a:fld>
            <a:endParaRPr lang="en-US" dirty="0"/>
          </a:p>
        </p:txBody>
      </p:sp>
    </p:spTree>
    <p:extLst>
      <p:ext uri="{BB962C8B-B14F-4D97-AF65-F5344CB8AC3E}">
        <p14:creationId xmlns:p14="http://schemas.microsoft.com/office/powerpoint/2010/main" val="2929375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27</a:t>
            </a:fld>
            <a:endParaRPr lang="en-US" dirty="0"/>
          </a:p>
        </p:txBody>
      </p:sp>
    </p:spTree>
    <p:extLst>
      <p:ext uri="{BB962C8B-B14F-4D97-AF65-F5344CB8AC3E}">
        <p14:creationId xmlns:p14="http://schemas.microsoft.com/office/powerpoint/2010/main" val="332550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Small core library - 16kb </a:t>
            </a:r>
            <a:r>
              <a:rPr lang="en-US" dirty="0" err="1" smtClean="0"/>
              <a:t>gzipped</a:t>
            </a:r>
            <a:r>
              <a:rPr lang="en-US" dirty="0" smtClean="0"/>
              <a:t> and minimized</a:t>
            </a:r>
          </a:p>
          <a:p>
            <a:endParaRPr lang="en-US" baseline="0" dirty="0" smtClean="0"/>
          </a:p>
          <a:p>
            <a:r>
              <a:rPr lang="en-US" dirty="0" smtClean="0"/>
              <a:t>Fast - many benchmarks show </a:t>
            </a:r>
            <a:r>
              <a:rPr lang="en-US" dirty="0" smtClean="0"/>
              <a:t>that </a:t>
            </a:r>
            <a:r>
              <a:rPr lang="en-US" dirty="0" err="1" smtClean="0"/>
              <a:t>Vue</a:t>
            </a:r>
            <a:r>
              <a:rPr lang="en-US" dirty="0" smtClean="0"/>
              <a:t> is</a:t>
            </a:r>
            <a:r>
              <a:rPr lang="en-US" baseline="0" dirty="0" smtClean="0"/>
              <a:t> </a:t>
            </a:r>
            <a:r>
              <a:rPr lang="en-US" dirty="0" smtClean="0"/>
              <a:t>faster </a:t>
            </a:r>
            <a:r>
              <a:rPr lang="en-US" dirty="0" smtClean="0"/>
              <a:t>than Angular 2/4 and React.</a:t>
            </a:r>
          </a:p>
          <a:p>
            <a:endParaRPr lang="en-US" baseline="0" dirty="0" smtClean="0"/>
          </a:p>
          <a:p>
            <a:r>
              <a:rPr lang="en-US" dirty="0" smtClean="0"/>
              <a:t>Easy - easy to </a:t>
            </a:r>
            <a:r>
              <a:rPr lang="en-US" dirty="0" smtClean="0"/>
              <a:t>learn; </a:t>
            </a:r>
            <a:r>
              <a:rPr lang="en-US" dirty="0" smtClean="0"/>
              <a:t>easy to grow with.</a:t>
            </a:r>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3</a:t>
            </a:fld>
            <a:endParaRPr lang="en-US" dirty="0"/>
          </a:p>
        </p:txBody>
      </p:sp>
    </p:spTree>
    <p:extLst>
      <p:ext uri="{BB962C8B-B14F-4D97-AF65-F5344CB8AC3E}">
        <p14:creationId xmlns:p14="http://schemas.microsoft.com/office/powerpoint/2010/main" val="325558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reference </a:t>
            </a:r>
            <a:r>
              <a:rPr lang="en-US" dirty="0" err="1" smtClean="0"/>
              <a:t>Vue.js</a:t>
            </a:r>
            <a:r>
              <a:rPr lang="en-US" dirty="0" smtClean="0"/>
              <a:t> in our apps either referencing a CDN (recommended), by downloading it, or by installing with NPM or </a:t>
            </a:r>
            <a:r>
              <a:rPr lang="en-US" dirty="0" err="1" smtClean="0"/>
              <a:t>Nuget</a:t>
            </a:r>
            <a:r>
              <a:rPr lang="en-US" dirty="0" smtClean="0"/>
              <a:t>, etc.</a:t>
            </a:r>
          </a:p>
          <a:p>
            <a:endParaRPr lang="en-US" dirty="0" smtClean="0"/>
          </a:p>
          <a:p>
            <a:r>
              <a:rPr lang="en-US" dirty="0" smtClean="0">
                <a:effectLst/>
              </a:rPr>
              <a:t>We'll download for this session, to prevent against connectivity</a:t>
            </a:r>
            <a:r>
              <a:rPr lang="en-US" baseline="0" dirty="0" smtClean="0">
                <a:effectLst/>
              </a:rPr>
              <a:t> issues</a:t>
            </a:r>
            <a:r>
              <a:rPr lang="en-US" dirty="0" smtClean="0">
                <a:effectLst/>
              </a:rPr>
              <a:t>.</a:t>
            </a:r>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The developer (non-minimized) version of the library will give us extra warning and error information.</a:t>
            </a:r>
          </a:p>
          <a:p>
            <a:endParaRPr lang="en-US" dirty="0" smtClean="0">
              <a:effectLst/>
            </a:endParaRPr>
          </a:p>
          <a:p>
            <a:r>
              <a:rPr lang="en-US" dirty="0" smtClean="0">
                <a:effectLst/>
              </a:rPr>
              <a:t>Although not required, we'll </a:t>
            </a:r>
            <a:r>
              <a:rPr lang="en-US" dirty="0" smtClean="0">
                <a:effectLst/>
              </a:rPr>
              <a:t>use some simple ES6 </a:t>
            </a:r>
            <a:r>
              <a:rPr lang="en-US" dirty="0" smtClean="0">
                <a:effectLst/>
              </a:rPr>
              <a:t>features today as well.</a:t>
            </a:r>
          </a:p>
          <a:p>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4</a:t>
            </a:fld>
            <a:endParaRPr lang="en-US" dirty="0"/>
          </a:p>
        </p:txBody>
      </p:sp>
    </p:spTree>
    <p:extLst>
      <p:ext uri="{BB962C8B-B14F-4D97-AF65-F5344CB8AC3E}">
        <p14:creationId xmlns:p14="http://schemas.microsoft.com/office/powerpoint/2010/main" val="2568106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We’ll start with a very simple example.</a:t>
            </a:r>
            <a:endParaRPr lang="en-US" dirty="0" smtClean="0">
              <a:effectLst/>
            </a:endParaRPr>
          </a:p>
        </p:txBody>
      </p:sp>
      <p:sp>
        <p:nvSpPr>
          <p:cNvPr id="4" name="Slide Number Placeholder 3"/>
          <p:cNvSpPr>
            <a:spLocks noGrp="1"/>
          </p:cNvSpPr>
          <p:nvPr>
            <p:ph type="sldNum" sz="quarter" idx="10"/>
          </p:nvPr>
        </p:nvSpPr>
        <p:spPr/>
        <p:txBody>
          <a:bodyPr/>
          <a:lstStyle/>
          <a:p>
            <a:fld id="{863B625E-CF3C-F846-B514-E214F25D5D25}" type="slidenum">
              <a:rPr lang="en-US" smtClean="0"/>
              <a:t>5</a:t>
            </a:fld>
            <a:endParaRPr lang="en-US" dirty="0"/>
          </a:p>
        </p:txBody>
      </p:sp>
    </p:spTree>
    <p:extLst>
      <p:ext uri="{BB962C8B-B14F-4D97-AF65-F5344CB8AC3E}">
        <p14:creationId xmlns:p14="http://schemas.microsoft.com/office/powerpoint/2010/main" val="24228835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(vue1.html)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r>
              <a:rPr lang="en-US" dirty="0" smtClean="0">
                <a:effectLst/>
              </a:rPr>
              <a:t>We </a:t>
            </a:r>
            <a:r>
              <a:rPr lang="en-US" dirty="0" smtClean="0">
                <a:effectLst/>
              </a:rPr>
              <a:t>need to create a </a:t>
            </a:r>
            <a:r>
              <a:rPr lang="en-US" dirty="0" err="1" smtClean="0">
                <a:effectLst/>
              </a:rPr>
              <a:t>Vue</a:t>
            </a:r>
            <a:r>
              <a:rPr lang="en-US" dirty="0" smtClean="0">
                <a:effectLst/>
              </a:rPr>
              <a:t> instance in JavaScript. I’ll start simple by including the JavaScript in the HTML file.</a:t>
            </a:r>
          </a:p>
          <a:p>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An options object </a:t>
            </a:r>
            <a:r>
              <a:rPr lang="en-US" dirty="0" smtClean="0">
                <a:effectLst/>
              </a:rPr>
              <a:t>is passed to the instantiation. We’ll first</a:t>
            </a:r>
            <a:r>
              <a:rPr lang="en-US" baseline="0" dirty="0" smtClean="0">
                <a:effectLst/>
              </a:rPr>
              <a:t> focus on these </a:t>
            </a:r>
            <a:r>
              <a:rPr lang="en-US" baseline="0" dirty="0" smtClean="0">
                <a:effectLst/>
              </a:rPr>
              <a:t>properties of this object:</a:t>
            </a:r>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	</a:t>
            </a:r>
            <a:r>
              <a:rPr lang="en-US" b="1" dirty="0" smtClean="0">
                <a:effectLst/>
              </a:rPr>
              <a:t>el</a:t>
            </a:r>
            <a:r>
              <a:rPr lang="en-US" dirty="0" smtClean="0">
                <a:effectLst/>
              </a:rPr>
              <a:t> </a:t>
            </a:r>
            <a:r>
              <a:rPr lang="mr-IN" dirty="0" smtClean="0">
                <a:effectLst/>
              </a:rPr>
              <a:t>–</a:t>
            </a:r>
            <a:r>
              <a:rPr lang="en-US" dirty="0" smtClean="0">
                <a:effectLst/>
              </a:rPr>
              <a:t> Here, using CSS selectors, we specify the </a:t>
            </a:r>
            <a:r>
              <a:rPr lang="en-US" dirty="0" smtClean="0">
                <a:effectLst/>
              </a:rPr>
              <a:t>root “wrapper</a:t>
            </a:r>
            <a:r>
              <a:rPr lang="en-US" dirty="0" smtClean="0">
                <a:effectLst/>
              </a:rPr>
              <a:t>” element </a:t>
            </a:r>
            <a:r>
              <a:rPr lang="en-US" dirty="0" err="1" smtClean="0">
                <a:effectLst/>
              </a:rPr>
              <a:t>Vue</a:t>
            </a:r>
            <a:r>
              <a:rPr lang="en-US" dirty="0" smtClean="0">
                <a:effectLst/>
              </a:rPr>
              <a:t> will control.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	</a:t>
            </a:r>
            <a:r>
              <a:rPr lang="en-US" b="1" dirty="0" smtClean="0">
                <a:effectLst/>
              </a:rPr>
              <a:t>data</a:t>
            </a:r>
            <a:r>
              <a:rPr lang="en-US" dirty="0" smtClean="0">
                <a:effectLst/>
              </a:rPr>
              <a:t> </a:t>
            </a:r>
            <a:r>
              <a:rPr lang="mr-IN" dirty="0" smtClean="0">
                <a:effectLst/>
              </a:rPr>
              <a:t>–</a:t>
            </a:r>
            <a:r>
              <a:rPr lang="en-US" dirty="0" smtClean="0">
                <a:effectLst/>
              </a:rPr>
              <a:t> This is an</a:t>
            </a:r>
            <a:r>
              <a:rPr lang="en-US" baseline="0" dirty="0" smtClean="0">
                <a:effectLst/>
              </a:rPr>
              <a:t> object </a:t>
            </a:r>
            <a:r>
              <a:rPr lang="en-US" dirty="0" smtClean="0">
                <a:effectLst/>
              </a:rPr>
              <a:t>where we </a:t>
            </a:r>
            <a:r>
              <a:rPr lang="en-US" dirty="0" smtClean="0">
                <a:effectLst/>
              </a:rPr>
              <a:t>define variables that </a:t>
            </a:r>
            <a:r>
              <a:rPr lang="en-US" dirty="0" err="1" smtClean="0">
                <a:effectLst/>
              </a:rPr>
              <a:t>Vue</a:t>
            </a:r>
            <a:r>
              <a:rPr lang="en-US" dirty="0" smtClean="0">
                <a:effectLst/>
              </a:rPr>
              <a:t> will “react” upon.</a:t>
            </a:r>
            <a:r>
              <a:rPr lang="en-US" baseline="0" dirty="0" smtClean="0">
                <a:effectLst/>
              </a:rPr>
              <a:t> </a:t>
            </a:r>
            <a:r>
              <a:rPr lang="en-US" baseline="0" dirty="0" smtClean="0">
                <a:effectLst/>
              </a:rPr>
              <a:t>We would initialize each data item with default values here as well.</a:t>
            </a:r>
            <a:r>
              <a:rPr lang="en-US" dirty="0" smtClean="0">
                <a:effectLst/>
              </a:rPr>
              <a:t> </a:t>
            </a:r>
          </a:p>
          <a:p>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effectLst/>
              </a:rPr>
              <a:t>Vue</a:t>
            </a:r>
            <a:r>
              <a:rPr lang="en-US" dirty="0" smtClean="0">
                <a:effectLst/>
              </a:rPr>
              <a:t> uses “templates” to generate HTML. Although it may appear the HTML would be displayed as-is, everything inside the </a:t>
            </a:r>
            <a:r>
              <a:rPr lang="en-US" b="1" dirty="0" smtClean="0">
                <a:effectLst/>
              </a:rPr>
              <a:t>el</a:t>
            </a:r>
            <a:r>
              <a:rPr lang="en-US" dirty="0" smtClean="0">
                <a:effectLst/>
              </a:rPr>
              <a:t> element is first "compiled" before it is displayed to the DOM.</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In </a:t>
            </a:r>
            <a:r>
              <a:rPr lang="en-US" dirty="0" smtClean="0">
                <a:effectLst/>
              </a:rPr>
              <a:t>our HTML, we assign an id of “app” to the main DIV</a:t>
            </a:r>
            <a:r>
              <a:rPr lang="en-US" baseline="0" dirty="0" smtClean="0">
                <a:effectLst/>
              </a:rPr>
              <a:t> element. We could have used a CSS class here, or even just an element without a class or id. The main thing to keep in mind is that the </a:t>
            </a:r>
            <a:r>
              <a:rPr lang="en-US" b="1" baseline="0" dirty="0" smtClean="0">
                <a:effectLst/>
              </a:rPr>
              <a:t>el</a:t>
            </a:r>
            <a:r>
              <a:rPr lang="en-US" baseline="0" dirty="0" smtClean="0">
                <a:effectLst/>
              </a:rPr>
              <a:t> </a:t>
            </a:r>
            <a:r>
              <a:rPr lang="en-US" baseline="0" dirty="0" smtClean="0">
                <a:effectLst/>
              </a:rPr>
              <a:t>value passed to the </a:t>
            </a:r>
            <a:r>
              <a:rPr lang="en-US" baseline="0" dirty="0" err="1" smtClean="0">
                <a:effectLst/>
              </a:rPr>
              <a:t>Vue</a:t>
            </a:r>
            <a:r>
              <a:rPr lang="en-US" baseline="0" dirty="0" smtClean="0">
                <a:effectLst/>
              </a:rPr>
              <a:t> instance should hold the selector. If multiple elements for the same selector are on the page, the first instance will be used by </a:t>
            </a:r>
            <a:r>
              <a:rPr lang="en-US" baseline="0" dirty="0" err="1" smtClean="0">
                <a:effectLst/>
              </a:rPr>
              <a:t>Vue</a:t>
            </a:r>
            <a:r>
              <a:rPr lang="en-US" baseline="0" dirty="0" smtClean="0">
                <a:effectLst/>
              </a:rPr>
              <a:t>. This is why 99.9% of the time we use an id.</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effectLst/>
              </a:rPr>
              <a:t>Vue</a:t>
            </a:r>
            <a:r>
              <a:rPr lang="en-US" baseline="0" dirty="0" smtClean="0">
                <a:effectLst/>
              </a:rPr>
              <a:t> controls everything inside this </a:t>
            </a:r>
            <a:r>
              <a:rPr lang="en-US" baseline="0" dirty="0" smtClean="0">
                <a:effectLst/>
              </a:rPr>
              <a:t>root element</a:t>
            </a:r>
            <a:r>
              <a:rPr lang="en-US" baseline="0" dirty="0" smtClean="0">
                <a:effectLst/>
              </a:rPr>
              <a:t>. It renders output, and reacts to events on this and all child elements</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We’re </a:t>
            </a:r>
            <a:r>
              <a:rPr lang="en-US" baseline="0" dirty="0" smtClean="0">
                <a:effectLst/>
              </a:rPr>
              <a:t>using string interpolation to allow </a:t>
            </a:r>
            <a:r>
              <a:rPr lang="en-US" baseline="0" dirty="0" err="1" smtClean="0">
                <a:effectLst/>
              </a:rPr>
              <a:t>Vue</a:t>
            </a:r>
            <a:r>
              <a:rPr lang="en-US" baseline="0" dirty="0" smtClean="0">
                <a:effectLst/>
              </a:rPr>
              <a:t> to render our title. We use curly braces (or mustaches) </a:t>
            </a:r>
            <a:r>
              <a:rPr lang="mr-IN" baseline="0" dirty="0" smtClean="0">
                <a:effectLst/>
              </a:rPr>
              <a:t>–</a:t>
            </a:r>
            <a:r>
              <a:rPr lang="en-US" baseline="0" dirty="0" smtClean="0">
                <a:effectLst/>
              </a:rPr>
              <a:t> </a:t>
            </a:r>
            <a:r>
              <a:rPr lang="en-US" dirty="0" smtClean="0">
                <a:effectLst/>
              </a:rPr>
              <a:t>{{ }} </a:t>
            </a:r>
            <a:r>
              <a:rPr lang="mr-IN" dirty="0" smtClean="0">
                <a:effectLst/>
              </a:rPr>
              <a:t>–</a:t>
            </a:r>
            <a:r>
              <a:rPr lang="en-US" dirty="0" smtClean="0">
                <a:effectLst/>
              </a:rPr>
              <a:t> around an</a:t>
            </a:r>
            <a:r>
              <a:rPr lang="en-US" baseline="0" dirty="0" smtClean="0">
                <a:effectLst/>
              </a:rPr>
              <a:t> expression, similar </a:t>
            </a:r>
            <a:r>
              <a:rPr lang="en-US" dirty="0" smtClean="0">
                <a:effectLst/>
              </a:rPr>
              <a:t>to Angular string interpolation. Any simple JavaScript expression can be placed here. In other words, literals, variables, operations, and anything that isn’t a JavaScript statement, for the most part. Here, we are passing title,</a:t>
            </a:r>
            <a:r>
              <a:rPr lang="en-US" baseline="0" dirty="0" smtClean="0">
                <a:effectLst/>
              </a:rPr>
              <a:t> which </a:t>
            </a:r>
            <a:r>
              <a:rPr lang="en-US" baseline="0" dirty="0" err="1" smtClean="0">
                <a:effectLst/>
              </a:rPr>
              <a:t>Vue</a:t>
            </a:r>
            <a:r>
              <a:rPr lang="en-US" baseline="0" dirty="0" smtClean="0">
                <a:effectLst/>
              </a:rPr>
              <a:t> automatically searches for in the data </a:t>
            </a:r>
            <a:r>
              <a:rPr lang="en-US" baseline="0" dirty="0" smtClean="0">
                <a:effectLst/>
              </a:rPr>
              <a:t>property in </a:t>
            </a:r>
            <a:r>
              <a:rPr lang="en-US" baseline="0" dirty="0" smtClean="0">
                <a:effectLst/>
              </a:rPr>
              <a:t>the </a:t>
            </a:r>
            <a:r>
              <a:rPr lang="en-US" baseline="0" dirty="0" smtClean="0">
                <a:effectLst/>
              </a:rPr>
              <a:t>options object. </a:t>
            </a:r>
            <a:r>
              <a:rPr lang="en-US" baseline="0" dirty="0" smtClean="0">
                <a:effectLst/>
              </a:rPr>
              <a:t>If we used quotes around title, the literal “title” would be rendered. But because we used it as a variable, the current value assigned to that variable is rendered</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effectLst/>
              </a:rPr>
              <a:t>Vue</a:t>
            </a:r>
            <a:r>
              <a:rPr lang="en-US" dirty="0" smtClean="0">
                <a:effectLst/>
              </a:rPr>
              <a:t> automatically protects against unintended XSS.</a:t>
            </a:r>
            <a:r>
              <a:rPr lang="en-US" baseline="0" dirty="0" smtClean="0">
                <a:effectLst/>
              </a:rPr>
              <a:t> For example, </a:t>
            </a:r>
            <a:r>
              <a:rPr lang="en-US" dirty="0" smtClean="0">
                <a:effectLst/>
              </a:rPr>
              <a:t>interpolating a URL to any HTML element will encode the URL.</a:t>
            </a:r>
            <a:r>
              <a:rPr lang="en-US" baseline="0" dirty="0" smtClean="0">
                <a:effectLst/>
              </a:rPr>
              <a:t> HTML will be treated as literal text. If we do need to render HTML, we would use the </a:t>
            </a:r>
            <a:r>
              <a:rPr lang="en-US" b="1" baseline="0" dirty="0" smtClean="0">
                <a:effectLst/>
              </a:rPr>
              <a:t>v-html</a:t>
            </a:r>
            <a:r>
              <a:rPr lang="en-US" baseline="0" dirty="0" smtClean="0">
                <a:effectLst/>
              </a:rPr>
              <a:t> directive instead of rendering with mustaches.</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6</a:t>
            </a:fld>
            <a:endParaRPr lang="en-US" dirty="0"/>
          </a:p>
        </p:txBody>
      </p:sp>
    </p:spTree>
    <p:extLst>
      <p:ext uri="{BB962C8B-B14F-4D97-AF65-F5344CB8AC3E}">
        <p14:creationId xmlns:p14="http://schemas.microsoft.com/office/powerpoint/2010/main" val="24228835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(vue2.html)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Since </a:t>
            </a:r>
            <a:r>
              <a:rPr lang="en-US" baseline="0" dirty="0" err="1" smtClean="0">
                <a:effectLst/>
              </a:rPr>
              <a:t>Vue</a:t>
            </a:r>
            <a:r>
              <a:rPr lang="en-US" baseline="0" dirty="0" smtClean="0">
                <a:effectLst/>
              </a:rPr>
              <a:t> is “reactive” (no pun intended for React users), it listens for changes to the data </a:t>
            </a:r>
            <a:r>
              <a:rPr lang="en-US" baseline="0" dirty="0" smtClean="0">
                <a:effectLst/>
              </a:rPr>
              <a:t>properties to </a:t>
            </a:r>
            <a:r>
              <a:rPr lang="en-US" baseline="0" dirty="0" smtClean="0">
                <a:effectLst/>
              </a:rPr>
              <a:t>decide if and when to </a:t>
            </a:r>
            <a:r>
              <a:rPr lang="en-US" baseline="0" dirty="0" smtClean="0">
                <a:effectLst/>
              </a:rPr>
              <a:t>re-render</a:t>
            </a:r>
            <a:r>
              <a:rPr lang="en-US" baseline="0" dirty="0" smtClean="0">
                <a:effectLst/>
              </a:rPr>
              <a:t>. If we go to the </a:t>
            </a:r>
            <a:r>
              <a:rPr lang="en-US" b="1" baseline="0" dirty="0" smtClean="0">
                <a:effectLst/>
              </a:rPr>
              <a:t>Developer Tools</a:t>
            </a:r>
            <a:r>
              <a:rPr lang="en-US" baseline="0" dirty="0" smtClean="0">
                <a:effectLst/>
              </a:rPr>
              <a:t>, we can change the value of the data in the console, and </a:t>
            </a:r>
            <a:r>
              <a:rPr lang="en-US" baseline="0" dirty="0" err="1" smtClean="0">
                <a:effectLst/>
              </a:rPr>
              <a:t>Vue</a:t>
            </a:r>
            <a:r>
              <a:rPr lang="en-US" baseline="0" dirty="0" smtClean="0">
                <a:effectLst/>
              </a:rPr>
              <a:t> will re-render any </a:t>
            </a:r>
            <a:r>
              <a:rPr lang="en-US" baseline="0" dirty="0" smtClean="0">
                <a:effectLst/>
              </a:rPr>
              <a:t>place on the page </a:t>
            </a:r>
            <a:r>
              <a:rPr lang="en-US" baseline="0" dirty="0" smtClean="0">
                <a:effectLst/>
              </a:rPr>
              <a:t>that data was rendered before.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How do we do that? How do we reference </a:t>
            </a:r>
            <a:r>
              <a:rPr lang="en-US" b="1" baseline="0" dirty="0" smtClean="0">
                <a:effectLst/>
              </a:rPr>
              <a:t>title</a:t>
            </a:r>
            <a:r>
              <a:rPr lang="en-US" baseline="0" dirty="0" smtClean="0">
                <a:effectLst/>
              </a:rPr>
              <a:t> from the console? Well, since we instantiated </a:t>
            </a:r>
            <a:r>
              <a:rPr lang="en-US" baseline="0" dirty="0" err="1" smtClean="0">
                <a:effectLst/>
              </a:rPr>
              <a:t>Vue</a:t>
            </a:r>
            <a:r>
              <a:rPr lang="en-US" baseline="0" dirty="0" smtClean="0">
                <a:effectLst/>
              </a:rPr>
              <a:t> without assigning the reference to a variable, we don’t have a direct way of doing so. So lets make a minor change to the JavaScript first, and assign the instance to a variable called </a:t>
            </a:r>
            <a:r>
              <a:rPr lang="en-US" baseline="0" dirty="0" smtClean="0">
                <a:effectLst/>
              </a:rPr>
              <a:t>“</a:t>
            </a:r>
            <a:r>
              <a:rPr lang="en-US" baseline="0" dirty="0" err="1" smtClean="0">
                <a:effectLst/>
              </a:rPr>
              <a:t>myApp</a:t>
            </a:r>
            <a:r>
              <a:rPr lang="en-US" baseline="0" dirty="0" smtClean="0">
                <a:effectLst/>
              </a:rPr>
              <a:t>”.</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After refreshing the page, now we can go to the console and type </a:t>
            </a:r>
            <a:r>
              <a:rPr lang="en-US" baseline="0" dirty="0" err="1" smtClean="0">
                <a:effectLst/>
              </a:rPr>
              <a:t>myApp.title</a:t>
            </a:r>
            <a:r>
              <a:rPr lang="en-US" baseline="0" dirty="0" smtClean="0">
                <a:effectLst/>
              </a:rPr>
              <a:t> = “My New Title</a:t>
            </a:r>
            <a:r>
              <a:rPr lang="en-US" baseline="0" dirty="0" smtClean="0">
                <a:effectLst/>
              </a:rPr>
              <a:t>”. It effectively changes the displayed title.</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What’s wrong with this picture? This shouldn’t have worked, right? There’s no </a:t>
            </a:r>
            <a:r>
              <a:rPr lang="en-US" b="1" baseline="0" dirty="0" smtClean="0">
                <a:effectLst/>
              </a:rPr>
              <a:t>title</a:t>
            </a:r>
            <a:r>
              <a:rPr lang="en-US" baseline="0" dirty="0" smtClean="0">
                <a:effectLst/>
              </a:rPr>
              <a:t> </a:t>
            </a:r>
            <a:r>
              <a:rPr lang="en-US" baseline="0" dirty="0" smtClean="0">
                <a:effectLst/>
              </a:rPr>
              <a:t>property in the </a:t>
            </a:r>
            <a:r>
              <a:rPr lang="en-US" baseline="0" dirty="0" err="1" smtClean="0">
                <a:effectLst/>
              </a:rPr>
              <a:t>Vue</a:t>
            </a:r>
            <a:r>
              <a:rPr lang="en-US" baseline="0" dirty="0" smtClean="0">
                <a:effectLst/>
              </a:rPr>
              <a:t> prototype, right? Well, this is some </a:t>
            </a:r>
            <a:r>
              <a:rPr lang="en-US" baseline="0" dirty="0" err="1" smtClean="0">
                <a:effectLst/>
              </a:rPr>
              <a:t>Vue</a:t>
            </a:r>
            <a:r>
              <a:rPr lang="en-US" baseline="0" dirty="0" smtClean="0">
                <a:effectLst/>
              </a:rPr>
              <a:t> “magic.” </a:t>
            </a:r>
            <a:r>
              <a:rPr lang="en-US" baseline="0" dirty="0" err="1" smtClean="0">
                <a:effectLst/>
              </a:rPr>
              <a:t>Vue</a:t>
            </a:r>
            <a:r>
              <a:rPr lang="en-US" baseline="0" dirty="0" smtClean="0">
                <a:effectLst/>
              </a:rPr>
              <a:t> automagically surfaces the data </a:t>
            </a:r>
            <a:r>
              <a:rPr lang="en-US" baseline="0" dirty="0" smtClean="0">
                <a:effectLst/>
              </a:rPr>
              <a:t>property to </a:t>
            </a:r>
            <a:r>
              <a:rPr lang="en-US" baseline="0" dirty="0" smtClean="0">
                <a:effectLst/>
              </a:rPr>
              <a:t>the top level of the instance for easy access. We’ll see more of this now</a:t>
            </a:r>
            <a:r>
              <a:rPr lang="mr-IN" baseline="0" dirty="0" smtClean="0">
                <a:effectLst/>
              </a:rPr>
              <a:t>…</a:t>
            </a:r>
            <a:endParaRPr lang="en-US" dirty="0" smtClean="0">
              <a:effectLst/>
            </a:endParaRPr>
          </a:p>
          <a:p>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7</a:t>
            </a:fld>
            <a:endParaRPr lang="en-US" dirty="0"/>
          </a:p>
        </p:txBody>
      </p:sp>
    </p:spTree>
    <p:extLst>
      <p:ext uri="{BB962C8B-B14F-4D97-AF65-F5344CB8AC3E}">
        <p14:creationId xmlns:p14="http://schemas.microsoft.com/office/powerpoint/2010/main" val="1241281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(vue3.html)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effectLst/>
              </a:rPr>
              <a:t>Vue</a:t>
            </a:r>
            <a:r>
              <a:rPr lang="en-US" baseline="0" dirty="0" smtClean="0">
                <a:effectLst/>
              </a:rPr>
              <a:t> </a:t>
            </a:r>
            <a:r>
              <a:rPr lang="en-US" baseline="0" dirty="0" smtClean="0">
                <a:effectLst/>
              </a:rPr>
              <a:t>wouldn’t be very useful if we couldn’t throw logic around our components. The “methods” </a:t>
            </a:r>
            <a:r>
              <a:rPr lang="en-US" baseline="0" dirty="0" smtClean="0">
                <a:effectLst/>
              </a:rPr>
              <a:t>property of </a:t>
            </a:r>
            <a:r>
              <a:rPr lang="en-US" baseline="0" dirty="0" smtClean="0">
                <a:effectLst/>
              </a:rPr>
              <a:t>the </a:t>
            </a:r>
            <a:r>
              <a:rPr lang="en-US" baseline="0" dirty="0" smtClean="0">
                <a:effectLst/>
              </a:rPr>
              <a:t>options object is </a:t>
            </a:r>
            <a:r>
              <a:rPr lang="en-US" baseline="0" dirty="0" smtClean="0">
                <a:effectLst/>
              </a:rPr>
              <a:t>where we declare any methods we want </a:t>
            </a:r>
            <a:r>
              <a:rPr lang="en-US" baseline="0" dirty="0" err="1" smtClean="0">
                <a:effectLst/>
              </a:rPr>
              <a:t>Vue</a:t>
            </a:r>
            <a:r>
              <a:rPr lang="en-US" baseline="0" dirty="0" smtClean="0">
                <a:effectLst/>
              </a:rPr>
              <a:t> to use. </a:t>
            </a:r>
            <a:r>
              <a:rPr lang="en-US" baseline="0" dirty="0" smtClean="0">
                <a:effectLst/>
              </a:rPr>
              <a:t>You can consider these methods as members of a controller of the component. Let’s </a:t>
            </a:r>
            <a:r>
              <a:rPr lang="en-US" baseline="0" dirty="0" smtClean="0">
                <a:effectLst/>
              </a:rPr>
              <a:t>create a method called </a:t>
            </a:r>
            <a:r>
              <a:rPr lang="en-US" baseline="0" dirty="0" err="1" smtClean="0">
                <a:effectLst/>
              </a:rPr>
              <a:t>getTitle</a:t>
            </a:r>
            <a:r>
              <a:rPr lang="en-US" baseline="0" dirty="0" smtClean="0">
                <a:effectLst/>
              </a:rPr>
              <a:t> (using ES6 syntax), and </a:t>
            </a:r>
            <a:r>
              <a:rPr lang="en-US" baseline="0" dirty="0" smtClean="0">
                <a:effectLst/>
              </a:rPr>
              <a:t>instead </a:t>
            </a:r>
            <a:r>
              <a:rPr lang="en-US" baseline="0" dirty="0" smtClean="0">
                <a:effectLst/>
              </a:rPr>
              <a:t>of rendering </a:t>
            </a:r>
            <a:r>
              <a:rPr lang="en-US" b="1" baseline="0" dirty="0" smtClean="0">
                <a:effectLst/>
              </a:rPr>
              <a:t>title</a:t>
            </a:r>
            <a:r>
              <a:rPr lang="en-US" baseline="0" dirty="0" smtClean="0">
                <a:effectLst/>
              </a:rPr>
              <a:t> </a:t>
            </a:r>
            <a:r>
              <a:rPr lang="en-US" baseline="0" dirty="0" smtClean="0">
                <a:effectLst/>
              </a:rPr>
              <a:t>directly in </a:t>
            </a:r>
            <a:r>
              <a:rPr lang="en-US" baseline="0" dirty="0" smtClean="0">
                <a:effectLst/>
              </a:rPr>
              <a:t>the </a:t>
            </a:r>
            <a:r>
              <a:rPr lang="en-US" baseline="0" dirty="0" smtClean="0">
                <a:effectLst/>
              </a:rPr>
              <a:t>template, </a:t>
            </a:r>
            <a:r>
              <a:rPr lang="en-US" baseline="0" dirty="0" smtClean="0">
                <a:effectLst/>
              </a:rPr>
              <a:t>let’s use a call to </a:t>
            </a:r>
            <a:r>
              <a:rPr lang="en-US" b="1" baseline="0" dirty="0" err="1" smtClean="0">
                <a:effectLst/>
              </a:rPr>
              <a:t>getTitle</a:t>
            </a:r>
            <a:r>
              <a:rPr lang="en-US" b="1" baseline="0" dirty="0" smtClean="0">
                <a:effectLst/>
              </a:rPr>
              <a:t>()</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Note that </a:t>
            </a:r>
            <a:r>
              <a:rPr lang="en-US" baseline="0" dirty="0" smtClean="0">
                <a:effectLst/>
              </a:rPr>
              <a:t>in JavaScript we’re </a:t>
            </a:r>
            <a:r>
              <a:rPr lang="en-US" baseline="0" dirty="0" smtClean="0">
                <a:effectLst/>
              </a:rPr>
              <a:t>using “this” to reference the method. Like data </a:t>
            </a:r>
            <a:r>
              <a:rPr lang="en-US" baseline="0" dirty="0" smtClean="0">
                <a:effectLst/>
              </a:rPr>
              <a:t>properties, </a:t>
            </a:r>
            <a:r>
              <a:rPr lang="en-US" baseline="0" dirty="0" err="1" smtClean="0">
                <a:effectLst/>
              </a:rPr>
              <a:t>Vue</a:t>
            </a:r>
            <a:r>
              <a:rPr lang="en-US" baseline="0" dirty="0" smtClean="0">
                <a:effectLst/>
              </a:rPr>
              <a:t> surfaces methods as well. Like “</a:t>
            </a:r>
            <a:r>
              <a:rPr lang="en-US" baseline="0" dirty="0" err="1" smtClean="0">
                <a:effectLst/>
              </a:rPr>
              <a:t>myApp</a:t>
            </a:r>
            <a:r>
              <a:rPr lang="en-US" baseline="0" dirty="0" smtClean="0">
                <a:effectLst/>
              </a:rPr>
              <a:t>” from outside the </a:t>
            </a:r>
            <a:r>
              <a:rPr lang="en-US" baseline="0" dirty="0" err="1" smtClean="0">
                <a:effectLst/>
              </a:rPr>
              <a:t>Vue</a:t>
            </a:r>
            <a:r>
              <a:rPr lang="en-US" baseline="0" dirty="0" smtClean="0">
                <a:effectLst/>
              </a:rPr>
              <a:t> instance, we would use “this” from inside the instance. If we look at the console, we </a:t>
            </a:r>
            <a:r>
              <a:rPr lang="en-US" baseline="0" dirty="0" smtClean="0">
                <a:effectLst/>
              </a:rPr>
              <a:t>can confirm </a:t>
            </a:r>
            <a:r>
              <a:rPr lang="en-US" baseline="0" dirty="0" smtClean="0">
                <a:effectLst/>
              </a:rPr>
              <a:t>that the method was called by the </a:t>
            </a:r>
            <a:r>
              <a:rPr lang="en-US" baseline="0" dirty="0" err="1" smtClean="0">
                <a:effectLst/>
              </a:rPr>
              <a:t>Vue</a:t>
            </a:r>
            <a:r>
              <a:rPr lang="en-US" baseline="0" dirty="0" smtClean="0">
                <a:effectLst/>
              </a:rPr>
              <a:t> rendering engine</a:t>
            </a:r>
            <a:r>
              <a:rPr lang="en-US" baseline="0" dirty="0" smtClean="0">
                <a:effectLst/>
              </a:rPr>
              <a:t>. How did we do that?</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8</a:t>
            </a:fld>
            <a:endParaRPr lang="en-US" dirty="0"/>
          </a:p>
        </p:txBody>
      </p:sp>
    </p:spTree>
    <p:extLst>
      <p:ext uri="{BB962C8B-B14F-4D97-AF65-F5344CB8AC3E}">
        <p14:creationId xmlns:p14="http://schemas.microsoft.com/office/powerpoint/2010/main" val="1063085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(vue3.html)</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effectLst/>
              </a:rPr>
              <a:t>Vue</a:t>
            </a:r>
            <a:r>
              <a:rPr lang="en-US" baseline="0" dirty="0" smtClean="0">
                <a:effectLst/>
              </a:rPr>
              <a:t> </a:t>
            </a:r>
            <a:r>
              <a:rPr lang="en-US" baseline="0" dirty="0" smtClean="0">
                <a:effectLst/>
              </a:rPr>
              <a:t>wouldn’t be very useful if we couldn’t throw logic around our components. The “methods” </a:t>
            </a:r>
            <a:r>
              <a:rPr lang="en-US" baseline="0" dirty="0" smtClean="0">
                <a:effectLst/>
              </a:rPr>
              <a:t>property of </a:t>
            </a:r>
            <a:r>
              <a:rPr lang="en-US" baseline="0" dirty="0" smtClean="0">
                <a:effectLst/>
              </a:rPr>
              <a:t>the </a:t>
            </a:r>
            <a:r>
              <a:rPr lang="en-US" baseline="0" dirty="0" smtClean="0">
                <a:effectLst/>
              </a:rPr>
              <a:t>options object is </a:t>
            </a:r>
            <a:r>
              <a:rPr lang="en-US" baseline="0" dirty="0" smtClean="0">
                <a:effectLst/>
              </a:rPr>
              <a:t>where we declare any methods we want </a:t>
            </a:r>
            <a:r>
              <a:rPr lang="en-US" baseline="0" dirty="0" err="1" smtClean="0">
                <a:effectLst/>
              </a:rPr>
              <a:t>Vue</a:t>
            </a:r>
            <a:r>
              <a:rPr lang="en-US" baseline="0" dirty="0" smtClean="0">
                <a:effectLst/>
              </a:rPr>
              <a:t> to use. </a:t>
            </a:r>
            <a:r>
              <a:rPr lang="en-US" baseline="0" dirty="0" smtClean="0">
                <a:effectLst/>
              </a:rPr>
              <a:t>You can consider these methods as members of a controller of the component. Let’s </a:t>
            </a:r>
            <a:r>
              <a:rPr lang="en-US" baseline="0" dirty="0" smtClean="0">
                <a:effectLst/>
              </a:rPr>
              <a:t>create a method called </a:t>
            </a:r>
            <a:r>
              <a:rPr lang="en-US" baseline="0" dirty="0" err="1" smtClean="0">
                <a:effectLst/>
              </a:rPr>
              <a:t>getTitle</a:t>
            </a:r>
            <a:r>
              <a:rPr lang="en-US" baseline="0" dirty="0" smtClean="0">
                <a:effectLst/>
              </a:rPr>
              <a:t> (using ES6 syntax), and </a:t>
            </a:r>
            <a:r>
              <a:rPr lang="en-US" baseline="0" dirty="0" smtClean="0">
                <a:effectLst/>
              </a:rPr>
              <a:t>instead </a:t>
            </a:r>
            <a:r>
              <a:rPr lang="en-US" baseline="0" dirty="0" smtClean="0">
                <a:effectLst/>
              </a:rPr>
              <a:t>of rendering </a:t>
            </a:r>
            <a:r>
              <a:rPr lang="en-US" b="1" baseline="0" dirty="0" smtClean="0">
                <a:effectLst/>
              </a:rPr>
              <a:t>title</a:t>
            </a:r>
            <a:r>
              <a:rPr lang="en-US" baseline="0" dirty="0" smtClean="0">
                <a:effectLst/>
              </a:rPr>
              <a:t> </a:t>
            </a:r>
            <a:r>
              <a:rPr lang="en-US" baseline="0" dirty="0" smtClean="0">
                <a:effectLst/>
              </a:rPr>
              <a:t>directly in </a:t>
            </a:r>
            <a:r>
              <a:rPr lang="en-US" baseline="0" dirty="0" smtClean="0">
                <a:effectLst/>
              </a:rPr>
              <a:t>the </a:t>
            </a:r>
            <a:r>
              <a:rPr lang="en-US" baseline="0" dirty="0" smtClean="0">
                <a:effectLst/>
              </a:rPr>
              <a:t>template, </a:t>
            </a:r>
            <a:r>
              <a:rPr lang="en-US" baseline="0" dirty="0" smtClean="0">
                <a:effectLst/>
              </a:rPr>
              <a:t>let’s use a call to </a:t>
            </a:r>
            <a:r>
              <a:rPr lang="en-US" b="1" baseline="0" dirty="0" err="1" smtClean="0">
                <a:effectLst/>
              </a:rPr>
              <a:t>getTitle</a:t>
            </a:r>
            <a:r>
              <a:rPr lang="en-US" b="1" baseline="0" dirty="0" smtClean="0">
                <a:effectLst/>
              </a:rPr>
              <a:t>()</a:t>
            </a:r>
            <a:r>
              <a:rPr lang="en-US" baseline="0" dirty="0" smtClean="0">
                <a:effectLst/>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effectLst/>
              </a:rPr>
              <a:t>Note that </a:t>
            </a:r>
            <a:r>
              <a:rPr lang="en-US" baseline="0" dirty="0" smtClean="0">
                <a:effectLst/>
              </a:rPr>
              <a:t>in JavaScript we’re </a:t>
            </a:r>
            <a:r>
              <a:rPr lang="en-US" baseline="0" dirty="0" smtClean="0">
                <a:effectLst/>
              </a:rPr>
              <a:t>using “this” to reference the method. Like data </a:t>
            </a:r>
            <a:r>
              <a:rPr lang="en-US" baseline="0" dirty="0" smtClean="0">
                <a:effectLst/>
              </a:rPr>
              <a:t>properties, </a:t>
            </a:r>
            <a:r>
              <a:rPr lang="en-US" baseline="0" dirty="0" err="1" smtClean="0">
                <a:effectLst/>
              </a:rPr>
              <a:t>Vue</a:t>
            </a:r>
            <a:r>
              <a:rPr lang="en-US" baseline="0" dirty="0" smtClean="0">
                <a:effectLst/>
              </a:rPr>
              <a:t> surfaces methods as well. Like “</a:t>
            </a:r>
            <a:r>
              <a:rPr lang="en-US" baseline="0" dirty="0" err="1" smtClean="0">
                <a:effectLst/>
              </a:rPr>
              <a:t>myApp</a:t>
            </a:r>
            <a:r>
              <a:rPr lang="en-US" baseline="0" dirty="0" smtClean="0">
                <a:effectLst/>
              </a:rPr>
              <a:t>” from outside the </a:t>
            </a:r>
            <a:r>
              <a:rPr lang="en-US" baseline="0" dirty="0" err="1" smtClean="0">
                <a:effectLst/>
              </a:rPr>
              <a:t>Vue</a:t>
            </a:r>
            <a:r>
              <a:rPr lang="en-US" baseline="0" dirty="0" smtClean="0">
                <a:effectLst/>
              </a:rPr>
              <a:t> instance, we would use “this” from inside the instance. If we look at the console, we </a:t>
            </a:r>
            <a:r>
              <a:rPr lang="en-US" baseline="0" dirty="0" smtClean="0">
                <a:effectLst/>
              </a:rPr>
              <a:t>can confirm </a:t>
            </a:r>
            <a:r>
              <a:rPr lang="en-US" baseline="0" dirty="0" smtClean="0">
                <a:effectLst/>
              </a:rPr>
              <a:t>that the method was called by the </a:t>
            </a:r>
            <a:r>
              <a:rPr lang="en-US" baseline="0" dirty="0" err="1" smtClean="0">
                <a:effectLst/>
              </a:rPr>
              <a:t>Vue</a:t>
            </a:r>
            <a:r>
              <a:rPr lang="en-US" baseline="0" dirty="0" smtClean="0">
                <a:effectLst/>
              </a:rPr>
              <a:t> rendering engine</a:t>
            </a:r>
            <a:r>
              <a:rPr lang="en-US" baseline="0" dirty="0" smtClean="0">
                <a:effectLst/>
              </a:rPr>
              <a:t>. How did we do that?</a:t>
            </a: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effectLst/>
              </a:rPr>
              <a:t>We hooked into the </a:t>
            </a:r>
            <a:r>
              <a:rPr lang="en-US" dirty="0" err="1" smtClean="0">
                <a:effectLst/>
              </a:rPr>
              <a:t>Vue</a:t>
            </a:r>
            <a:r>
              <a:rPr lang="en-US" dirty="0" smtClean="0">
                <a:effectLst/>
              </a:rPr>
              <a:t> lifecycle. Let’s take a look at the lifecycle diagram. Deep diving into this is more of an advanced feature, but we’ll just discuss a commonly used hook </a:t>
            </a:r>
            <a:r>
              <a:rPr lang="mr-IN" dirty="0" smtClean="0">
                <a:effectLst/>
              </a:rPr>
              <a:t>–</a:t>
            </a:r>
            <a:r>
              <a:rPr lang="en-US" dirty="0" smtClean="0">
                <a:effectLst/>
              </a:rPr>
              <a:t> </a:t>
            </a:r>
            <a:r>
              <a:rPr lang="en-US" b="1" dirty="0" smtClean="0">
                <a:effectLst/>
              </a:rPr>
              <a:t>created</a:t>
            </a:r>
            <a:r>
              <a:rPr lang="en-US" dirty="0" smtClean="0">
                <a:effectLst/>
              </a:rPr>
              <a:t>. This is automatically called when the component</a:t>
            </a:r>
            <a:r>
              <a:rPr lang="en-US" baseline="0" dirty="0" smtClean="0">
                <a:effectLst/>
              </a:rPr>
              <a:t> has been initialized and the DOM has been updated. We add our lifecycle hook functions to the options object. In this case, we’ll define a </a:t>
            </a:r>
            <a:r>
              <a:rPr lang="en-US" b="1" baseline="0" dirty="0" smtClean="0">
                <a:effectLst/>
              </a:rPr>
              <a:t>created</a:t>
            </a:r>
            <a:r>
              <a:rPr lang="en-US" baseline="0" dirty="0" smtClean="0">
                <a:effectLst/>
              </a:rPr>
              <a:t> function. All we’re doing here is displaying a message in the console for debugging purposes.</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863B625E-CF3C-F846-B514-E214F25D5D25}" type="slidenum">
              <a:rPr lang="en-US" smtClean="0"/>
              <a:t>9</a:t>
            </a:fld>
            <a:endParaRPr lang="en-US" dirty="0"/>
          </a:p>
        </p:txBody>
      </p:sp>
    </p:spTree>
    <p:extLst>
      <p:ext uri="{BB962C8B-B14F-4D97-AF65-F5344CB8AC3E}">
        <p14:creationId xmlns:p14="http://schemas.microsoft.com/office/powerpoint/2010/main" val="1031641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D7C3A134-F1C3-464B-BF47-54DC2DE08F52}" type="datetimeFigureOut">
              <a:rPr lang="en-US" smtClean="0"/>
              <a:t>10/3/17</a:t>
            </a:fld>
            <a:endParaRPr lang="en-US" dirty="0"/>
          </a:p>
        </p:txBody>
      </p:sp>
      <p:sp>
        <p:nvSpPr>
          <p:cNvPr id="5" name="Footer Placeholder 4"/>
          <p:cNvSpPr>
            <a:spLocks noGrp="1"/>
          </p:cNvSpPr>
          <p:nvPr>
            <p:ph type="ftr" sz="quarter" idx="11"/>
          </p:nvPr>
        </p:nvSpPr>
        <p:spPr/>
        <p:txBody>
          <a:bodyPr/>
          <a:lstStyle/>
          <a:p>
            <a:endParaRPr kumimoji="0" lang="en-US" dirty="0"/>
          </a:p>
        </p:txBody>
      </p:sp>
      <p:sp>
        <p:nvSpPr>
          <p:cNvPr id="6" name="Slide Number Placeholder 5"/>
          <p:cNvSpPr>
            <a:spLocks noGrp="1"/>
          </p:cNvSpPr>
          <p:nvPr>
            <p:ph type="sldNum" sz="quarter" idx="12"/>
          </p:nvPr>
        </p:nvSpPr>
        <p:spPr/>
        <p:txBody>
          <a:bodyPr/>
          <a:lstStyle/>
          <a:p>
            <a:fld id="{9648F39E-9C37-485F-AC97-16BB4BDF9F49}" type="slidenum">
              <a:rPr kumimoji="0" lang="en-US" smtClean="0"/>
              <a:t>‹#›</a:t>
            </a:fld>
            <a:endParaRPr kumimoji="0" lang="en-US" dirty="0"/>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7C3A134-F1C3-464B-BF47-54DC2DE08F52}" type="datetimeFigureOut">
              <a:rPr lang="en-US" smtClean="0"/>
              <a:t>10/3/17</a:t>
            </a:fld>
            <a:endParaRPr lang="en-US" dirty="0"/>
          </a:p>
        </p:txBody>
      </p:sp>
      <p:sp>
        <p:nvSpPr>
          <p:cNvPr id="5" name="Footer Placeholder 4"/>
          <p:cNvSpPr>
            <a:spLocks noGrp="1"/>
          </p:cNvSpPr>
          <p:nvPr>
            <p:ph type="ftr" sz="quarter" idx="11"/>
          </p:nvPr>
        </p:nvSpPr>
        <p:spPr/>
        <p:txBody>
          <a:bodyPr/>
          <a:lstStyle/>
          <a:p>
            <a:endParaRPr kumimoji="0" lang="en-US" dirty="0"/>
          </a:p>
        </p:txBody>
      </p:sp>
      <p:sp>
        <p:nvSpPr>
          <p:cNvPr id="6" name="Slide Number Placeholder 5"/>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7C3A134-F1C3-464B-BF47-54DC2DE08F52}" type="datetimeFigureOut">
              <a:rPr lang="en-US" smtClean="0"/>
              <a:t>10/3/17</a:t>
            </a:fld>
            <a:endParaRPr lang="en-US" dirty="0"/>
          </a:p>
        </p:txBody>
      </p:sp>
      <p:sp>
        <p:nvSpPr>
          <p:cNvPr id="5" name="Footer Placeholder 4"/>
          <p:cNvSpPr>
            <a:spLocks noGrp="1"/>
          </p:cNvSpPr>
          <p:nvPr>
            <p:ph type="ftr" sz="quarter" idx="11"/>
          </p:nvPr>
        </p:nvSpPr>
        <p:spPr>
          <a:xfrm>
            <a:off x="2640597" y="6377459"/>
            <a:ext cx="3836404" cy="365125"/>
          </a:xfrm>
        </p:spPr>
        <p:txBody>
          <a:bodyPr/>
          <a:lstStyle/>
          <a:p>
            <a:endParaRPr kumimoji="0" lang="en-US" dirty="0"/>
          </a:p>
        </p:txBody>
      </p:sp>
      <p:sp>
        <p:nvSpPr>
          <p:cNvPr id="6" name="Slide Number Placeholder 5"/>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7C3A134-F1C3-464B-BF47-54DC2DE08F52}" type="datetimeFigureOut">
              <a:rPr lang="en-US" smtClean="0"/>
              <a:t>10/3/17</a:t>
            </a:fld>
            <a:endParaRPr lang="en-US" dirty="0"/>
          </a:p>
        </p:txBody>
      </p:sp>
      <p:sp>
        <p:nvSpPr>
          <p:cNvPr id="5" name="Footer Placeholder 4"/>
          <p:cNvSpPr>
            <a:spLocks noGrp="1"/>
          </p:cNvSpPr>
          <p:nvPr>
            <p:ph type="ftr" sz="quarter" idx="11"/>
          </p:nvPr>
        </p:nvSpPr>
        <p:spPr/>
        <p:txBody>
          <a:bodyPr/>
          <a:lstStyle/>
          <a:p>
            <a:endParaRPr kumimoji="0" lang="en-US" dirty="0"/>
          </a:p>
        </p:txBody>
      </p:sp>
      <p:sp>
        <p:nvSpPr>
          <p:cNvPr id="6" name="Slide Number Placeholder 5"/>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7C3A134-F1C3-464B-BF47-54DC2DE08F52}" type="datetimeFigureOut">
              <a:rPr lang="en-US" smtClean="0"/>
              <a:t>10/3/17</a:t>
            </a:fld>
            <a:endParaRPr lang="en-US" dirty="0"/>
          </a:p>
        </p:txBody>
      </p:sp>
      <p:sp>
        <p:nvSpPr>
          <p:cNvPr id="5" name="Footer Placeholder 4"/>
          <p:cNvSpPr>
            <a:spLocks noGrp="1"/>
          </p:cNvSpPr>
          <p:nvPr>
            <p:ph type="ftr" sz="quarter" idx="11"/>
          </p:nvPr>
        </p:nvSpPr>
        <p:spPr/>
        <p:txBody>
          <a:bodyPr/>
          <a:lstStyle/>
          <a:p>
            <a:endParaRPr kumimoji="0" lang="en-US" dirty="0"/>
          </a:p>
        </p:txBody>
      </p:sp>
      <p:sp>
        <p:nvSpPr>
          <p:cNvPr id="6" name="Slide Number Placeholder 5"/>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7C3A134-F1C3-464B-BF47-54DC2DE08F52}" type="datetimeFigureOut">
              <a:rPr lang="en-US" smtClean="0"/>
              <a:t>10/3/17</a:t>
            </a:fld>
            <a:endParaRPr lang="en-US" dirty="0"/>
          </a:p>
        </p:txBody>
      </p:sp>
      <p:sp>
        <p:nvSpPr>
          <p:cNvPr id="6" name="Footer Placeholder 5"/>
          <p:cNvSpPr>
            <a:spLocks noGrp="1"/>
          </p:cNvSpPr>
          <p:nvPr>
            <p:ph type="ftr" sz="quarter" idx="11"/>
          </p:nvPr>
        </p:nvSpPr>
        <p:spPr/>
        <p:txBody>
          <a:bodyPr/>
          <a:lstStyle/>
          <a:p>
            <a:endParaRPr kumimoji="0" lang="en-US" dirty="0"/>
          </a:p>
        </p:txBody>
      </p:sp>
      <p:sp>
        <p:nvSpPr>
          <p:cNvPr id="7" name="Slide Number Placeholder 6"/>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7C3A134-F1C3-464B-BF47-54DC2DE08F52}" type="datetimeFigureOut">
              <a:rPr lang="en-US" smtClean="0"/>
              <a:t>10/3/17</a:t>
            </a:fld>
            <a:endParaRPr lang="en-US" dirty="0"/>
          </a:p>
        </p:txBody>
      </p:sp>
      <p:sp>
        <p:nvSpPr>
          <p:cNvPr id="8" name="Footer Placeholder 7"/>
          <p:cNvSpPr>
            <a:spLocks noGrp="1"/>
          </p:cNvSpPr>
          <p:nvPr>
            <p:ph type="ftr" sz="quarter" idx="11"/>
          </p:nvPr>
        </p:nvSpPr>
        <p:spPr/>
        <p:txBody>
          <a:bodyPr/>
          <a:lstStyle/>
          <a:p>
            <a:endParaRPr kumimoji="0" lang="en-US" dirty="0"/>
          </a:p>
        </p:txBody>
      </p:sp>
      <p:sp>
        <p:nvSpPr>
          <p:cNvPr id="9" name="Slide Number Placeholder 8"/>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7C3A134-F1C3-464B-BF47-54DC2DE08F52}" type="datetimeFigureOut">
              <a:rPr lang="en-US" smtClean="0"/>
              <a:t>10/3/17</a:t>
            </a:fld>
            <a:endParaRPr lang="en-US" dirty="0"/>
          </a:p>
        </p:txBody>
      </p:sp>
      <p:sp>
        <p:nvSpPr>
          <p:cNvPr id="4" name="Footer Placeholder 3"/>
          <p:cNvSpPr>
            <a:spLocks noGrp="1"/>
          </p:cNvSpPr>
          <p:nvPr>
            <p:ph type="ftr" sz="quarter" idx="11"/>
          </p:nvPr>
        </p:nvSpPr>
        <p:spPr/>
        <p:txBody>
          <a:bodyPr/>
          <a:lstStyle/>
          <a:p>
            <a:endParaRPr kumimoji="0" lang="en-US" dirty="0"/>
          </a:p>
        </p:txBody>
      </p:sp>
      <p:sp>
        <p:nvSpPr>
          <p:cNvPr id="5" name="Slide Number Placeholder 4"/>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C3A134-F1C3-464B-BF47-54DC2DE08F52}" type="datetimeFigureOut">
              <a:rPr lang="en-US" smtClean="0"/>
              <a:t>10/3/17</a:t>
            </a:fld>
            <a:endParaRPr lang="en-US" dirty="0"/>
          </a:p>
        </p:txBody>
      </p:sp>
      <p:sp>
        <p:nvSpPr>
          <p:cNvPr id="3" name="Footer Placeholder 2"/>
          <p:cNvSpPr>
            <a:spLocks noGrp="1"/>
          </p:cNvSpPr>
          <p:nvPr>
            <p:ph type="ftr" sz="quarter" idx="11"/>
          </p:nvPr>
        </p:nvSpPr>
        <p:spPr/>
        <p:txBody>
          <a:bodyPr/>
          <a:lstStyle/>
          <a:p>
            <a:endParaRPr kumimoji="0" lang="en-US" dirty="0"/>
          </a:p>
        </p:txBody>
      </p:sp>
      <p:sp>
        <p:nvSpPr>
          <p:cNvPr id="4" name="Slide Number Placeholder 3"/>
          <p:cNvSpPr>
            <a:spLocks noGrp="1"/>
          </p:cNvSpPr>
          <p:nvPr>
            <p:ph type="sldNum" sz="quarter" idx="12"/>
          </p:nvPr>
        </p:nvSpPr>
        <p:spPr/>
        <p:txBody>
          <a:bodyPr/>
          <a:lstStyle/>
          <a:p>
            <a:fld id="{9648F39E-9C37-485F-AC97-16BB4BDF9F49}" type="slidenum">
              <a:rPr kumimoji="0" lang="en-US" smtClean="0"/>
              <a:t>‹#›</a:t>
            </a:fld>
            <a:endParaRPr kumimoji="0"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7C3A134-F1C3-464B-BF47-54DC2DE08F52}" type="datetimeFigureOut">
              <a:rPr lang="en-US" smtClean="0"/>
              <a:t>10/3/17</a:t>
            </a:fld>
            <a:endParaRPr lang="en-US" dirty="0"/>
          </a:p>
        </p:txBody>
      </p:sp>
      <p:sp>
        <p:nvSpPr>
          <p:cNvPr id="6" name="Footer Placeholder 5"/>
          <p:cNvSpPr>
            <a:spLocks noGrp="1"/>
          </p:cNvSpPr>
          <p:nvPr>
            <p:ph type="ftr" sz="quarter" idx="11"/>
          </p:nvPr>
        </p:nvSpPr>
        <p:spPr/>
        <p:txBody>
          <a:bodyPr/>
          <a:lstStyle/>
          <a:p>
            <a:endParaRPr kumimoji="0" lang="en-US" dirty="0"/>
          </a:p>
        </p:txBody>
      </p:sp>
      <p:sp>
        <p:nvSpPr>
          <p:cNvPr id="7" name="Slide Number Placeholder 6"/>
          <p:cNvSpPr>
            <a:spLocks noGrp="1"/>
          </p:cNvSpPr>
          <p:nvPr>
            <p:ph type="sldNum" sz="quarter" idx="12"/>
          </p:nvPr>
        </p:nvSpPr>
        <p:spPr/>
        <p:txBody>
          <a:bodyPr/>
          <a:lstStyle/>
          <a:p>
            <a:fld id="{9648F39E-9C37-485F-AC97-16BB4BDF9F49}" type="slidenum">
              <a:rPr kumimoji="0" lang="en-US" smtClean="0"/>
              <a:t>‹#›</a:t>
            </a:fld>
            <a:endParaRPr kumimoji="0" lang="en-US" dirty="0"/>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dirty="0" smtClean="0"/>
              <a:t>Drag picture to placeholder or click icon to add</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D7C3A134-F1C3-464B-BF47-54DC2DE08F52}" type="datetimeFigureOut">
              <a:rPr lang="en-US" smtClean="0"/>
              <a:t>10/3/17</a:t>
            </a:fld>
            <a:endParaRPr lang="en-US" dirty="0"/>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kumimoji="0" lang="en-US" dirty="0"/>
          </a:p>
        </p:txBody>
      </p:sp>
      <p:sp>
        <p:nvSpPr>
          <p:cNvPr id="7" name="Slide Number Placeholder 6"/>
          <p:cNvSpPr>
            <a:spLocks noGrp="1"/>
          </p:cNvSpPr>
          <p:nvPr>
            <p:ph type="sldNum" sz="quarter" idx="12"/>
          </p:nvPr>
        </p:nvSpPr>
        <p:spPr>
          <a:xfrm>
            <a:off x="8339328" y="1170432"/>
            <a:ext cx="733864" cy="201168"/>
          </a:xfrm>
        </p:spPr>
        <p:txBody>
          <a:bodyPr/>
          <a:lstStyle/>
          <a:p>
            <a:fld id="{9648F39E-9C37-485F-AC97-16BB4BDF9F49}" type="slidenum">
              <a:rPr kumimoji="0" lang="en-US" smtClean="0"/>
              <a:t>‹#›</a:t>
            </a:fld>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dirty="0"/>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7C3A134-F1C3-464B-BF47-54DC2DE08F52}" type="datetimeFigureOut">
              <a:rPr lang="en-US" smtClean="0"/>
              <a:t>10/3/17</a:t>
            </a:fld>
            <a:endParaRPr lang="en-US" dirty="0"/>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kumimoji="0" lang="en-US" dirty="0"/>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9648F39E-9C37-485F-AC97-16BB4BDF9F49}" type="slidenum">
              <a:rPr kumimoji="0" lang="en-US" smtClean="0"/>
              <a:t>‹#›</a:t>
            </a:fld>
            <a:endParaRPr kumimoji="0"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hyperlink" Target="https://vuejs.org/" TargetMode="External"/><Relationship Id="rId4" Type="http://schemas.openxmlformats.org/officeDocument/2006/relationships/hyperlink" Target="https://forum.vuejs.org/" TargetMode="External"/><Relationship Id="rId5" Type="http://schemas.openxmlformats.org/officeDocument/2006/relationships/hyperlink" Target="https://vuejobs.com/" TargetMode="External"/><Relationship Id="rId6" Type="http://schemas.openxmlformats.org/officeDocument/2006/relationships/hyperlink" Target="https://www.udemy.com/vuejs-2-the-complete-guide/learn/v4/overview" TargetMode="External"/><Relationship Id="rId7" Type="http://schemas.openxmlformats.org/officeDocument/2006/relationships/hyperlink" Target="https://github.com/vuejs/awesome-vue" TargetMode="External"/><Relationship Id="rId8" Type="http://schemas.openxmlformats.org/officeDocument/2006/relationships/hyperlink" Target="https://markfreedman.com/" TargetMode="External"/><Relationship Id="rId9" Type="http://schemas.openxmlformats.org/officeDocument/2006/relationships/hyperlink" Target="https://github.com/MarkFreedman/VueJS101" TargetMode="External"/><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err="1" smtClean="0"/>
              <a:t>Vue.js</a:t>
            </a:r>
            <a:r>
              <a:rPr lang="en-US" dirty="0" smtClean="0"/>
              <a:t> 101</a:t>
            </a:r>
            <a:br>
              <a:rPr lang="en-US" dirty="0" smtClean="0"/>
            </a:br>
            <a:r>
              <a:rPr lang="en-US" dirty="0"/>
              <a:t>Will It Change Your Life</a:t>
            </a:r>
            <a:r>
              <a:rPr lang="en-US" dirty="0" smtClean="0"/>
              <a:t>?</a:t>
            </a:r>
            <a:endParaRPr lang="en-US" dirty="0"/>
          </a:p>
        </p:txBody>
      </p:sp>
      <p:sp>
        <p:nvSpPr>
          <p:cNvPr id="3" name="Subtitle 2"/>
          <p:cNvSpPr>
            <a:spLocks noGrp="1"/>
          </p:cNvSpPr>
          <p:nvPr>
            <p:ph type="subTitle" idx="1"/>
          </p:nvPr>
        </p:nvSpPr>
        <p:spPr/>
        <p:txBody>
          <a:bodyPr/>
          <a:lstStyle/>
          <a:p>
            <a:r>
              <a:rPr lang="en-US" b="1" baseline="30000" dirty="0" smtClean="0"/>
              <a:t>Dev Storyteller </a:t>
            </a:r>
            <a:r>
              <a:rPr lang="en-US" baseline="30000" dirty="0" smtClean="0"/>
              <a:t>presents</a:t>
            </a:r>
            <a:r>
              <a:rPr lang="en-US" baseline="30000" dirty="0"/>
              <a:t>:</a:t>
            </a:r>
            <a:endParaRPr lang="en-US" dirty="0"/>
          </a:p>
        </p:txBody>
      </p:sp>
      <p:sp>
        <p:nvSpPr>
          <p:cNvPr id="5" name="Rectangle 4"/>
          <p:cNvSpPr/>
          <p:nvPr/>
        </p:nvSpPr>
        <p:spPr>
          <a:xfrm>
            <a:off x="5657174" y="5459151"/>
            <a:ext cx="1696461" cy="369332"/>
          </a:xfrm>
          <a:prstGeom prst="rect">
            <a:avLst/>
          </a:prstGeom>
        </p:spPr>
        <p:txBody>
          <a:bodyPr wrap="none">
            <a:spAutoFit/>
          </a:bodyPr>
          <a:lstStyle/>
          <a:p>
            <a:pPr lvl="0"/>
            <a:r>
              <a:rPr lang="en-US" dirty="0">
                <a:solidFill>
                  <a:prstClr val="white"/>
                </a:solidFill>
              </a:rPr>
              <a:t>Mark Freedman</a:t>
            </a:r>
          </a:p>
        </p:txBody>
      </p:sp>
      <p:sp>
        <p:nvSpPr>
          <p:cNvPr id="6" name="TextBox 5"/>
          <p:cNvSpPr txBox="1"/>
          <p:nvPr/>
        </p:nvSpPr>
        <p:spPr>
          <a:xfrm>
            <a:off x="5657174" y="5828483"/>
            <a:ext cx="2815194" cy="369332"/>
          </a:xfrm>
          <a:prstGeom prst="rect">
            <a:avLst/>
          </a:prstGeom>
          <a:noFill/>
        </p:spPr>
        <p:txBody>
          <a:bodyPr wrap="none" rtlCol="0">
            <a:spAutoFit/>
          </a:bodyPr>
          <a:lstStyle/>
          <a:p>
            <a:r>
              <a:rPr lang="en-US" dirty="0" smtClean="0"/>
              <a:t>https://</a:t>
            </a:r>
            <a:r>
              <a:rPr lang="en-US" dirty="0" err="1" smtClean="0"/>
              <a:t>MarkFreedman.com</a:t>
            </a:r>
            <a:endParaRPr lang="en-US" dirty="0"/>
          </a:p>
        </p:txBody>
      </p:sp>
      <p:sp>
        <p:nvSpPr>
          <p:cNvPr id="7" name="TextBox 6"/>
          <p:cNvSpPr txBox="1"/>
          <p:nvPr/>
        </p:nvSpPr>
        <p:spPr>
          <a:xfrm>
            <a:off x="5657174" y="6220072"/>
            <a:ext cx="1885453" cy="369332"/>
          </a:xfrm>
          <a:prstGeom prst="rect">
            <a:avLst/>
          </a:prstGeom>
          <a:noFill/>
        </p:spPr>
        <p:txBody>
          <a:bodyPr wrap="none" rtlCol="0">
            <a:spAutoFit/>
          </a:bodyPr>
          <a:lstStyle/>
          <a:p>
            <a:r>
              <a:rPr lang="en-US" dirty="0" smtClean="0"/>
              <a:t>@</a:t>
            </a:r>
            <a:r>
              <a:rPr lang="en-US" dirty="0" err="1" smtClean="0"/>
              <a:t>MarkFreedman</a:t>
            </a:r>
            <a:endParaRPr lang="en-US" dirty="0"/>
          </a:p>
        </p:txBody>
      </p:sp>
    </p:spTree>
    <p:extLst>
      <p:ext uri="{BB962C8B-B14F-4D97-AF65-F5344CB8AC3E}">
        <p14:creationId xmlns:p14="http://schemas.microsoft.com/office/powerpoint/2010/main" val="25793580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Rendering </a:t>
            </a:r>
            <a:r>
              <a:rPr lang="en-US" sz="4800" dirty="0" smtClean="0"/>
              <a:t>changes</a:t>
            </a:r>
          </a:p>
          <a:p>
            <a:pPr marL="118872" indent="0" algn="ctr">
              <a:buNone/>
            </a:pPr>
            <a:endParaRPr lang="en-US" sz="4800" dirty="0"/>
          </a:p>
          <a:p>
            <a:pPr marL="118872" indent="0" algn="ctr">
              <a:buNone/>
            </a:pPr>
            <a:r>
              <a:rPr lang="en-US" sz="4800" dirty="0"/>
              <a:t>Virtual </a:t>
            </a:r>
            <a:r>
              <a:rPr lang="en-US" sz="4800" dirty="0" smtClean="0"/>
              <a:t>DOM</a:t>
            </a:r>
            <a:endParaRPr lang="en-US" sz="4800" dirty="0"/>
          </a:p>
          <a:p>
            <a:pPr marL="118872" indent="0">
              <a:buNone/>
            </a:pPr>
            <a:endParaRPr lang="en-US" sz="4000" b="1" dirty="0" smtClean="0"/>
          </a:p>
        </p:txBody>
      </p:sp>
    </p:spTree>
    <p:extLst>
      <p:ext uri="{BB962C8B-B14F-4D97-AF65-F5344CB8AC3E}">
        <p14:creationId xmlns:p14="http://schemas.microsoft.com/office/powerpoint/2010/main" val="10390544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Events</a:t>
            </a:r>
            <a:endParaRPr lang="en-US" sz="4800" dirty="0"/>
          </a:p>
          <a:p>
            <a:pPr marL="118872" indent="0">
              <a:buNone/>
            </a:pPr>
            <a:endParaRPr lang="en-US" sz="4000" b="1" dirty="0" smtClean="0"/>
          </a:p>
        </p:txBody>
      </p:sp>
    </p:spTree>
    <p:extLst>
      <p:ext uri="{BB962C8B-B14F-4D97-AF65-F5344CB8AC3E}">
        <p14:creationId xmlns:p14="http://schemas.microsoft.com/office/powerpoint/2010/main" val="20022762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Event </a:t>
            </a:r>
            <a:r>
              <a:rPr lang="en-US" sz="4800" dirty="0" smtClean="0"/>
              <a:t>Object Argument</a:t>
            </a:r>
            <a:endParaRPr lang="en-US" sz="4800" dirty="0"/>
          </a:p>
          <a:p>
            <a:pPr marL="118872" indent="0">
              <a:buNone/>
            </a:pPr>
            <a:endParaRPr lang="en-US" sz="4000" b="1" dirty="0" smtClean="0"/>
          </a:p>
        </p:txBody>
      </p:sp>
    </p:spTree>
    <p:extLst>
      <p:ext uri="{BB962C8B-B14F-4D97-AF65-F5344CB8AC3E}">
        <p14:creationId xmlns:p14="http://schemas.microsoft.com/office/powerpoint/2010/main" val="16332379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Multiple Event </a:t>
            </a:r>
            <a:r>
              <a:rPr lang="en-US" sz="4800" dirty="0" smtClean="0"/>
              <a:t>Handler Arguments</a:t>
            </a:r>
            <a:endParaRPr lang="en-US" sz="4800" dirty="0"/>
          </a:p>
          <a:p>
            <a:pPr marL="118872" indent="0">
              <a:buNone/>
            </a:pPr>
            <a:endParaRPr lang="en-US" sz="4000" b="1" dirty="0" smtClean="0"/>
          </a:p>
        </p:txBody>
      </p:sp>
    </p:spTree>
    <p:extLst>
      <p:ext uri="{BB962C8B-B14F-4D97-AF65-F5344CB8AC3E}">
        <p14:creationId xmlns:p14="http://schemas.microsoft.com/office/powerpoint/2010/main" val="16652439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Unidirectional </a:t>
            </a:r>
            <a:r>
              <a:rPr lang="en-US" sz="4800" dirty="0" smtClean="0"/>
              <a:t>Data Binding</a:t>
            </a:r>
            <a:endParaRPr lang="en-US" sz="4800" dirty="0"/>
          </a:p>
          <a:p>
            <a:pPr marL="118872" indent="0">
              <a:buNone/>
            </a:pPr>
            <a:endParaRPr lang="en-US" sz="4000" b="1" dirty="0" smtClean="0"/>
          </a:p>
        </p:txBody>
      </p:sp>
    </p:spTree>
    <p:extLst>
      <p:ext uri="{BB962C8B-B14F-4D97-AF65-F5344CB8AC3E}">
        <p14:creationId xmlns:p14="http://schemas.microsoft.com/office/powerpoint/2010/main" val="17760050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Two-Way Data Binding</a:t>
            </a:r>
            <a:endParaRPr lang="en-US" sz="4800" dirty="0"/>
          </a:p>
          <a:p>
            <a:pPr marL="118872" indent="0">
              <a:buNone/>
            </a:pPr>
            <a:endParaRPr lang="en-US" sz="4000" b="1" dirty="0" smtClean="0"/>
          </a:p>
        </p:txBody>
      </p:sp>
    </p:spTree>
    <p:extLst>
      <p:ext uri="{BB962C8B-B14F-4D97-AF65-F5344CB8AC3E}">
        <p14:creationId xmlns:p14="http://schemas.microsoft.com/office/powerpoint/2010/main" val="16296512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chor="ctr">
            <a:normAutofit/>
          </a:bodyPr>
          <a:lstStyle/>
          <a:p>
            <a:pPr marL="118872" indent="0" algn="ctr">
              <a:buNone/>
            </a:pPr>
            <a:r>
              <a:rPr lang="en-US" sz="4800" dirty="0" smtClean="0"/>
              <a:t>More Advanced Example</a:t>
            </a:r>
            <a:endParaRPr lang="en-US" sz="4800" dirty="0"/>
          </a:p>
        </p:txBody>
      </p:sp>
    </p:spTree>
    <p:extLst>
      <p:ext uri="{BB962C8B-B14F-4D97-AF65-F5344CB8AC3E}">
        <p14:creationId xmlns:p14="http://schemas.microsoft.com/office/powerpoint/2010/main" val="11513247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Components</a:t>
            </a:r>
            <a:endParaRPr lang="en-US" sz="4800" dirty="0"/>
          </a:p>
          <a:p>
            <a:pPr marL="118872" indent="0">
              <a:buNone/>
            </a:pPr>
            <a:endParaRPr lang="en-US" sz="4000" b="1" dirty="0" smtClean="0"/>
          </a:p>
        </p:txBody>
      </p:sp>
    </p:spTree>
    <p:extLst>
      <p:ext uri="{BB962C8B-B14F-4D97-AF65-F5344CB8AC3E}">
        <p14:creationId xmlns:p14="http://schemas.microsoft.com/office/powerpoint/2010/main" val="19823057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List Processing</a:t>
            </a:r>
          </a:p>
          <a:p>
            <a:pPr marL="118872" indent="0" algn="ctr">
              <a:buNone/>
            </a:pPr>
            <a:r>
              <a:rPr lang="en-US" sz="4800" dirty="0" smtClean="0"/>
              <a:t>v-for</a:t>
            </a:r>
            <a:endParaRPr lang="en-US" sz="4800" dirty="0"/>
          </a:p>
          <a:p>
            <a:pPr marL="118872" indent="0">
              <a:buNone/>
            </a:pPr>
            <a:endParaRPr lang="en-US" sz="4000" b="1" dirty="0" smtClean="0"/>
          </a:p>
        </p:txBody>
      </p:sp>
    </p:spTree>
    <p:extLst>
      <p:ext uri="{BB962C8B-B14F-4D97-AF65-F5344CB8AC3E}">
        <p14:creationId xmlns:p14="http://schemas.microsoft.com/office/powerpoint/2010/main" val="11737516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Array Gotchas</a:t>
            </a:r>
            <a:endParaRPr lang="en-US" sz="4800" dirty="0"/>
          </a:p>
          <a:p>
            <a:pPr marL="118872" indent="0">
              <a:buNone/>
            </a:pPr>
            <a:endParaRPr lang="en-US" sz="4000" b="1" dirty="0" smtClean="0"/>
          </a:p>
        </p:txBody>
      </p:sp>
    </p:spTree>
    <p:extLst>
      <p:ext uri="{BB962C8B-B14F-4D97-AF65-F5344CB8AC3E}">
        <p14:creationId xmlns:p14="http://schemas.microsoft.com/office/powerpoint/2010/main" val="7284988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ormAutofit/>
          </a:bodyPr>
          <a:lstStyle/>
          <a:p>
            <a:endParaRPr lang="en-US" sz="4800" dirty="0" smtClean="0"/>
          </a:p>
          <a:p>
            <a:pPr marL="118872" indent="0" algn="ctr">
              <a:buNone/>
            </a:pPr>
            <a:endParaRPr lang="en-US" sz="4800" dirty="0" smtClean="0"/>
          </a:p>
          <a:p>
            <a:pPr marL="118872" indent="0" algn="ctr">
              <a:buNone/>
            </a:pPr>
            <a:r>
              <a:rPr lang="en-US" sz="4800" dirty="0" smtClean="0"/>
              <a:t>Who Am I to Speak About </a:t>
            </a:r>
            <a:r>
              <a:rPr lang="en-US" sz="4800" dirty="0" err="1" smtClean="0"/>
              <a:t>Vue.js</a:t>
            </a:r>
            <a:r>
              <a:rPr lang="en-US" sz="4800" dirty="0" smtClean="0"/>
              <a:t>?</a:t>
            </a:r>
            <a:endParaRPr lang="en-US" sz="4800" dirty="0"/>
          </a:p>
        </p:txBody>
      </p:sp>
    </p:spTree>
    <p:extLst>
      <p:ext uri="{BB962C8B-B14F-4D97-AF65-F5344CB8AC3E}">
        <p14:creationId xmlns:p14="http://schemas.microsoft.com/office/powerpoint/2010/main" val="38765939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Dynamic Classes</a:t>
            </a:r>
          </a:p>
          <a:p>
            <a:pPr marL="118872" indent="0" algn="ctr">
              <a:buNone/>
            </a:pPr>
            <a:r>
              <a:rPr lang="en-US" sz="4800" dirty="0" smtClean="0"/>
              <a:t>:class</a:t>
            </a:r>
            <a:endParaRPr lang="en-US" sz="4800" dirty="0"/>
          </a:p>
          <a:p>
            <a:pPr marL="118872" indent="0">
              <a:buNone/>
            </a:pPr>
            <a:endParaRPr lang="en-US" sz="4000" b="1" dirty="0" smtClean="0"/>
          </a:p>
        </p:txBody>
      </p:sp>
    </p:spTree>
    <p:extLst>
      <p:ext uri="{BB962C8B-B14F-4D97-AF65-F5344CB8AC3E}">
        <p14:creationId xmlns:p14="http://schemas.microsoft.com/office/powerpoint/2010/main" val="20696430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v-if</a:t>
            </a:r>
          </a:p>
          <a:p>
            <a:pPr marL="118872" indent="0" algn="ctr">
              <a:buNone/>
            </a:pPr>
            <a:r>
              <a:rPr lang="en-US" sz="4800" dirty="0" smtClean="0"/>
              <a:t>v-show</a:t>
            </a:r>
            <a:endParaRPr lang="en-US" sz="4800" dirty="0"/>
          </a:p>
          <a:p>
            <a:pPr marL="118872" indent="0">
              <a:buNone/>
            </a:pPr>
            <a:endParaRPr lang="en-US" sz="4000" b="1" dirty="0" smtClean="0"/>
          </a:p>
        </p:txBody>
      </p:sp>
    </p:spTree>
    <p:extLst>
      <p:ext uri="{BB962C8B-B14F-4D97-AF65-F5344CB8AC3E}">
        <p14:creationId xmlns:p14="http://schemas.microsoft.com/office/powerpoint/2010/main" val="6556300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Dynamic Styles</a:t>
            </a:r>
          </a:p>
          <a:p>
            <a:pPr marL="118872" indent="0" algn="ctr">
              <a:buNone/>
            </a:pPr>
            <a:r>
              <a:rPr lang="en-US" sz="4800" dirty="0" smtClean="0"/>
              <a:t>:style</a:t>
            </a:r>
            <a:endParaRPr lang="en-US" sz="4800" dirty="0"/>
          </a:p>
          <a:p>
            <a:pPr marL="118872" indent="0">
              <a:buNone/>
            </a:pPr>
            <a:endParaRPr lang="en-US" sz="4000" b="1" dirty="0" smtClean="0"/>
          </a:p>
        </p:txBody>
      </p:sp>
    </p:spTree>
    <p:extLst>
      <p:ext uri="{BB962C8B-B14F-4D97-AF65-F5344CB8AC3E}">
        <p14:creationId xmlns:p14="http://schemas.microsoft.com/office/powerpoint/2010/main" val="8824261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Custom Filters</a:t>
            </a:r>
            <a:endParaRPr lang="en-US" sz="4800" dirty="0"/>
          </a:p>
          <a:p>
            <a:pPr marL="118872" indent="0">
              <a:buNone/>
            </a:pPr>
            <a:endParaRPr lang="en-US" sz="4000" b="1" dirty="0" smtClean="0"/>
          </a:p>
        </p:txBody>
      </p:sp>
    </p:spTree>
    <p:extLst>
      <p:ext uri="{BB962C8B-B14F-4D97-AF65-F5344CB8AC3E}">
        <p14:creationId xmlns:p14="http://schemas.microsoft.com/office/powerpoint/2010/main" val="57374511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Custom Components</a:t>
            </a:r>
          </a:p>
          <a:p>
            <a:pPr marL="118872" indent="0" algn="ctr">
              <a:buNone/>
            </a:pPr>
            <a:endParaRPr lang="en-US" sz="4800" dirty="0"/>
          </a:p>
          <a:p>
            <a:pPr marL="118872" indent="0" algn="ctr">
              <a:buNone/>
            </a:pPr>
            <a:r>
              <a:rPr lang="en-US" sz="4800" dirty="0" smtClean="0"/>
              <a:t>Props</a:t>
            </a:r>
            <a:endParaRPr lang="en-US" sz="4800" dirty="0"/>
          </a:p>
          <a:p>
            <a:pPr marL="118872" indent="0">
              <a:buNone/>
            </a:pPr>
            <a:endParaRPr lang="en-US" sz="4000" b="1" dirty="0" smtClean="0"/>
          </a:p>
        </p:txBody>
      </p:sp>
    </p:spTree>
    <p:extLst>
      <p:ext uri="{BB962C8B-B14F-4D97-AF65-F5344CB8AC3E}">
        <p14:creationId xmlns:p14="http://schemas.microsoft.com/office/powerpoint/2010/main" val="11204556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Do we love </a:t>
            </a:r>
            <a:r>
              <a:rPr lang="en-US" sz="4800" dirty="0" err="1" smtClean="0"/>
              <a:t>Vue.js</a:t>
            </a:r>
            <a:r>
              <a:rPr lang="en-US" sz="4800" dirty="0" smtClean="0"/>
              <a:t>?</a:t>
            </a:r>
          </a:p>
          <a:p>
            <a:pPr marL="118872" indent="0" algn="ctr">
              <a:buNone/>
            </a:pPr>
            <a:endParaRPr lang="en-US" sz="4800" dirty="0" smtClean="0"/>
          </a:p>
          <a:p>
            <a:pPr marL="118872" indent="0" algn="ctr">
              <a:buNone/>
            </a:pPr>
            <a:r>
              <a:rPr lang="en-US" sz="4800" dirty="0" smtClean="0"/>
              <a:t>Will it change your life?</a:t>
            </a:r>
            <a:endParaRPr lang="en-US" sz="4800" dirty="0"/>
          </a:p>
        </p:txBody>
      </p:sp>
    </p:spTree>
    <p:extLst>
      <p:ext uri="{BB962C8B-B14F-4D97-AF65-F5344CB8AC3E}">
        <p14:creationId xmlns:p14="http://schemas.microsoft.com/office/powerpoint/2010/main" val="149868166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ormAutofit fontScale="70000" lnSpcReduction="20000"/>
          </a:bodyPr>
          <a:lstStyle/>
          <a:p>
            <a:pPr marL="118872" indent="0">
              <a:buNone/>
            </a:pPr>
            <a:r>
              <a:rPr lang="en-US" sz="3800" dirty="0" smtClean="0"/>
              <a:t>Advanced Topics for Future Sessions?</a:t>
            </a:r>
            <a:endParaRPr lang="en-US" sz="3800" dirty="0" smtClean="0"/>
          </a:p>
          <a:p>
            <a:endParaRPr lang="en-US" dirty="0"/>
          </a:p>
          <a:p>
            <a:r>
              <a:rPr lang="en-US" dirty="0" smtClean="0"/>
              <a:t>Modifiers</a:t>
            </a:r>
          </a:p>
          <a:p>
            <a:r>
              <a:rPr lang="en-US" dirty="0" smtClean="0"/>
              <a:t>Slots</a:t>
            </a:r>
            <a:endParaRPr lang="en-US" dirty="0" smtClean="0"/>
          </a:p>
          <a:p>
            <a:r>
              <a:rPr lang="en-US" dirty="0" smtClean="0"/>
              <a:t>Single File Components (.</a:t>
            </a:r>
            <a:r>
              <a:rPr lang="en-US" dirty="0" err="1" smtClean="0"/>
              <a:t>vue</a:t>
            </a:r>
            <a:r>
              <a:rPr lang="en-US" dirty="0" smtClean="0"/>
              <a:t> files)</a:t>
            </a:r>
            <a:endParaRPr lang="en-US" dirty="0" smtClean="0"/>
          </a:p>
          <a:p>
            <a:r>
              <a:rPr lang="en-US" dirty="0" smtClean="0"/>
              <a:t>Transitions and Animations</a:t>
            </a:r>
          </a:p>
          <a:p>
            <a:r>
              <a:rPr lang="en-US" dirty="0" smtClean="0"/>
              <a:t>Custom Events</a:t>
            </a:r>
          </a:p>
          <a:p>
            <a:r>
              <a:rPr lang="en-US" dirty="0" smtClean="0"/>
              <a:t>v-once</a:t>
            </a:r>
          </a:p>
          <a:p>
            <a:r>
              <a:rPr lang="en-US" dirty="0" smtClean="0"/>
              <a:t>keep-alive</a:t>
            </a:r>
          </a:p>
          <a:p>
            <a:r>
              <a:rPr lang="en-US" dirty="0" err="1" smtClean="0"/>
              <a:t>Mixins</a:t>
            </a:r>
            <a:endParaRPr lang="en-US" dirty="0" smtClean="0"/>
          </a:p>
          <a:p>
            <a:r>
              <a:rPr lang="en-US" dirty="0" smtClean="0"/>
              <a:t>Custom Directives</a:t>
            </a:r>
          </a:p>
          <a:p>
            <a:r>
              <a:rPr lang="en-US" dirty="0" smtClean="0"/>
              <a:t>Plugins</a:t>
            </a:r>
          </a:p>
          <a:p>
            <a:r>
              <a:rPr lang="en-US" dirty="0" err="1" smtClean="0"/>
              <a:t>vuex</a:t>
            </a:r>
            <a:endParaRPr lang="en-US" dirty="0" smtClean="0"/>
          </a:p>
          <a:p>
            <a:r>
              <a:rPr lang="en-US" dirty="0" err="1" smtClean="0"/>
              <a:t>vue</a:t>
            </a:r>
            <a:r>
              <a:rPr lang="en-US" dirty="0" smtClean="0"/>
              <a:t>-resource</a:t>
            </a:r>
          </a:p>
          <a:p>
            <a:r>
              <a:rPr lang="en-US" dirty="0" err="1" smtClean="0"/>
              <a:t>vue</a:t>
            </a:r>
            <a:r>
              <a:rPr lang="en-US" dirty="0" smtClean="0"/>
              <a:t>-router</a:t>
            </a:r>
            <a:endParaRPr lang="en-US" dirty="0" smtClean="0"/>
          </a:p>
          <a:p>
            <a:endParaRPr lang="en-US" dirty="0"/>
          </a:p>
          <a:p>
            <a:endParaRPr lang="en-US" dirty="0" smtClean="0"/>
          </a:p>
          <a:p>
            <a:endParaRPr lang="en-US" dirty="0"/>
          </a:p>
        </p:txBody>
      </p:sp>
    </p:spTree>
    <p:extLst>
      <p:ext uri="{BB962C8B-B14F-4D97-AF65-F5344CB8AC3E}">
        <p14:creationId xmlns:p14="http://schemas.microsoft.com/office/powerpoint/2010/main" val="23299656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ormAutofit fontScale="47500" lnSpcReduction="20000"/>
          </a:bodyPr>
          <a:lstStyle/>
          <a:p>
            <a:pPr marL="118872" indent="0">
              <a:buNone/>
            </a:pPr>
            <a:r>
              <a:rPr lang="en-US" sz="3800" dirty="0" smtClean="0"/>
              <a:t>Learning Resources</a:t>
            </a:r>
          </a:p>
          <a:p>
            <a:endParaRPr lang="en-US" dirty="0"/>
          </a:p>
          <a:p>
            <a:r>
              <a:rPr lang="en-US" dirty="0" err="1" smtClean="0"/>
              <a:t>Vue.js</a:t>
            </a:r>
            <a:r>
              <a:rPr lang="en-US" dirty="0" smtClean="0"/>
              <a:t>:</a:t>
            </a:r>
            <a:r>
              <a:rPr lang="en-US" dirty="0" smtClean="0"/>
              <a:t/>
            </a:r>
            <a:br>
              <a:rPr lang="en-US" dirty="0" smtClean="0"/>
            </a:br>
            <a:r>
              <a:rPr lang="en-US" dirty="0" smtClean="0">
                <a:hlinkClick r:id="rId3"/>
              </a:rPr>
              <a:t>https</a:t>
            </a:r>
            <a:r>
              <a:rPr lang="en-US" dirty="0" smtClean="0">
                <a:hlinkClick r:id="rId3"/>
              </a:rPr>
              <a:t>://vuejs.org/</a:t>
            </a:r>
            <a:r>
              <a:rPr lang="en-US" dirty="0" smtClean="0"/>
              <a:t/>
            </a:r>
            <a:br>
              <a:rPr lang="en-US" dirty="0" smtClean="0"/>
            </a:br>
            <a:endParaRPr lang="en-US" dirty="0" smtClean="0"/>
          </a:p>
          <a:p>
            <a:r>
              <a:rPr lang="en-US" dirty="0" smtClean="0"/>
              <a:t>Support </a:t>
            </a:r>
            <a:r>
              <a:rPr lang="en-US" dirty="0"/>
              <a:t>Forum</a:t>
            </a:r>
            <a:br>
              <a:rPr lang="en-US" dirty="0"/>
            </a:br>
            <a:r>
              <a:rPr lang="en-US" dirty="0">
                <a:hlinkClick r:id="rId4"/>
              </a:rPr>
              <a:t>https://forum.vuejs.org</a:t>
            </a:r>
            <a:r>
              <a:rPr lang="en-US" dirty="0" smtClean="0">
                <a:hlinkClick r:id="rId4"/>
              </a:rPr>
              <a:t>/</a:t>
            </a:r>
            <a:r>
              <a:rPr lang="en-US" dirty="0" smtClean="0"/>
              <a:t/>
            </a:r>
            <a:br>
              <a:rPr lang="en-US" dirty="0" smtClean="0"/>
            </a:br>
            <a:endParaRPr lang="en-US" dirty="0" smtClean="0"/>
          </a:p>
          <a:p>
            <a:r>
              <a:rPr lang="en-US" dirty="0"/>
              <a:t>Job Portal</a:t>
            </a:r>
            <a:br>
              <a:rPr lang="en-US" dirty="0"/>
            </a:br>
            <a:r>
              <a:rPr lang="en-US" dirty="0">
                <a:hlinkClick r:id="rId5"/>
              </a:rPr>
              <a:t>https://vuejobs.com</a:t>
            </a:r>
            <a:r>
              <a:rPr lang="en-US" dirty="0" smtClean="0">
                <a:hlinkClick r:id="rId5"/>
              </a:rPr>
              <a:t>/</a:t>
            </a:r>
            <a:r>
              <a:rPr lang="en-US" dirty="0" smtClean="0"/>
              <a:t/>
            </a:r>
            <a:br>
              <a:rPr lang="en-US" dirty="0" smtClean="0"/>
            </a:br>
            <a:endParaRPr lang="en-US" dirty="0" smtClean="0"/>
          </a:p>
          <a:p>
            <a:r>
              <a:rPr lang="en-US" dirty="0"/>
              <a:t>My Favorite Tutorial</a:t>
            </a:r>
            <a:br>
              <a:rPr lang="en-US" dirty="0"/>
            </a:br>
            <a:r>
              <a:rPr lang="en-US" dirty="0">
                <a:hlinkClick r:id="rId6"/>
              </a:rPr>
              <a:t>https://</a:t>
            </a:r>
            <a:r>
              <a:rPr lang="en-US" dirty="0" smtClean="0">
                <a:hlinkClick r:id="rId6"/>
              </a:rPr>
              <a:t>www.udemy.com/vuejs-2-the-complete-guide/learn/v4/overview</a:t>
            </a:r>
            <a:r>
              <a:rPr lang="en-US" dirty="0" smtClean="0"/>
              <a:t/>
            </a:r>
            <a:br>
              <a:rPr lang="en-US" dirty="0" smtClean="0"/>
            </a:br>
            <a:endParaRPr lang="en-US" dirty="0"/>
          </a:p>
          <a:p>
            <a:r>
              <a:rPr lang="en-US" dirty="0"/>
              <a:t>awesome-</a:t>
            </a:r>
            <a:r>
              <a:rPr lang="en-US" dirty="0" err="1"/>
              <a:t>vue</a:t>
            </a:r>
            <a:r>
              <a:rPr lang="en-US" dirty="0"/>
              <a:t>:</a:t>
            </a:r>
            <a:br>
              <a:rPr lang="en-US" dirty="0"/>
            </a:br>
            <a:r>
              <a:rPr lang="en-US" dirty="0">
                <a:hlinkClick r:id="rId7"/>
              </a:rPr>
              <a:t>https://</a:t>
            </a:r>
            <a:r>
              <a:rPr lang="en-US" dirty="0" smtClean="0">
                <a:hlinkClick r:id="rId7"/>
              </a:rPr>
              <a:t>github.com/vuejs/awesome-vue</a:t>
            </a:r>
            <a:r>
              <a:rPr lang="en-US" dirty="0" smtClean="0"/>
              <a:t/>
            </a:r>
            <a:br>
              <a:rPr lang="en-US" dirty="0" smtClean="0"/>
            </a:br>
            <a:endParaRPr lang="en-US" dirty="0" smtClean="0"/>
          </a:p>
          <a:p>
            <a:r>
              <a:rPr lang="en-US" dirty="0" smtClean="0"/>
              <a:t>My Site:</a:t>
            </a:r>
            <a:br>
              <a:rPr lang="en-US" dirty="0" smtClean="0"/>
            </a:br>
            <a:r>
              <a:rPr lang="en-US" dirty="0" smtClean="0">
                <a:hlinkClick r:id="rId8"/>
              </a:rPr>
              <a:t>https://MarkFreedman.com</a:t>
            </a:r>
            <a:r>
              <a:rPr lang="en-US" dirty="0" smtClean="0"/>
              <a:t/>
            </a:r>
            <a:br>
              <a:rPr lang="en-US" dirty="0" smtClean="0"/>
            </a:br>
            <a:endParaRPr lang="en-US" dirty="0" smtClean="0"/>
          </a:p>
          <a:p>
            <a:r>
              <a:rPr lang="en-US" dirty="0" smtClean="0"/>
              <a:t>This Session’s Slides and Examples</a:t>
            </a:r>
            <a:br>
              <a:rPr lang="en-US" dirty="0" smtClean="0"/>
            </a:br>
            <a:r>
              <a:rPr lang="en-US" dirty="0">
                <a:hlinkClick r:id="rId9"/>
              </a:rPr>
              <a:t>https://</a:t>
            </a:r>
            <a:r>
              <a:rPr lang="en-US" dirty="0" err="1">
                <a:hlinkClick r:id="rId9"/>
              </a:rPr>
              <a:t>github.com</a:t>
            </a:r>
            <a:r>
              <a:rPr lang="en-US" dirty="0">
                <a:hlinkClick r:id="rId9"/>
              </a:rPr>
              <a:t>/</a:t>
            </a:r>
            <a:r>
              <a:rPr lang="en-US" dirty="0" err="1">
                <a:hlinkClick r:id="rId9"/>
              </a:rPr>
              <a:t>MarkFreedman</a:t>
            </a:r>
            <a:r>
              <a:rPr lang="en-US" dirty="0">
                <a:hlinkClick r:id="rId9"/>
              </a:rPr>
              <a:t>/VueJS101</a:t>
            </a:r>
            <a:endParaRPr lang="en-US" dirty="0" smtClean="0"/>
          </a:p>
          <a:p>
            <a:pPr marL="118872" indent="0">
              <a:buNone/>
            </a:pPr>
            <a:endParaRPr lang="en-US" dirty="0"/>
          </a:p>
          <a:p>
            <a:endParaRPr lang="en-US" dirty="0" smtClean="0"/>
          </a:p>
          <a:p>
            <a:endParaRPr lang="en-US" dirty="0"/>
          </a:p>
        </p:txBody>
      </p:sp>
    </p:spTree>
    <p:extLst>
      <p:ext uri="{BB962C8B-B14F-4D97-AF65-F5344CB8AC3E}">
        <p14:creationId xmlns:p14="http://schemas.microsoft.com/office/powerpoint/2010/main" val="2993745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chor="ctr">
            <a:normAutofit/>
          </a:bodyPr>
          <a:lstStyle/>
          <a:p>
            <a:pPr marL="118872" indent="0" algn="ctr">
              <a:buNone/>
            </a:pPr>
            <a:r>
              <a:rPr lang="en-US" sz="4800" dirty="0" smtClean="0"/>
              <a:t>Small</a:t>
            </a:r>
          </a:p>
          <a:p>
            <a:pPr marL="118872" indent="0" algn="ctr">
              <a:buNone/>
            </a:pPr>
            <a:r>
              <a:rPr lang="en-US" sz="4800" dirty="0" smtClean="0"/>
              <a:t>Fast</a:t>
            </a:r>
          </a:p>
          <a:p>
            <a:pPr marL="118872" indent="0" algn="ctr">
              <a:buNone/>
            </a:pPr>
            <a:r>
              <a:rPr lang="en-US" sz="4800" dirty="0" smtClean="0"/>
              <a:t>Easy</a:t>
            </a:r>
          </a:p>
          <a:p>
            <a:pPr marL="118872" indent="0" algn="ctr">
              <a:buNone/>
            </a:pPr>
            <a:r>
              <a:rPr lang="en-US" sz="4800" dirty="0" smtClean="0"/>
              <a:t>Declarative</a:t>
            </a:r>
          </a:p>
          <a:p>
            <a:pPr marL="118872" indent="0" algn="ctr">
              <a:buNone/>
            </a:pPr>
            <a:r>
              <a:rPr lang="en-US" sz="4800" dirty="0" smtClean="0"/>
              <a:t>Incrementally Adoptable</a:t>
            </a:r>
            <a:endParaRPr lang="en-US" sz="4800" dirty="0"/>
          </a:p>
          <a:p>
            <a:pPr marL="118872" indent="0" algn="ctr">
              <a:buNone/>
            </a:pPr>
            <a:endParaRPr lang="en-US" sz="4800" dirty="0" smtClean="0"/>
          </a:p>
        </p:txBody>
      </p:sp>
    </p:spTree>
    <p:extLst>
      <p:ext uri="{BB962C8B-B14F-4D97-AF65-F5344CB8AC3E}">
        <p14:creationId xmlns:p14="http://schemas.microsoft.com/office/powerpoint/2010/main" val="30651054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ormAutofit/>
          </a:bodyPr>
          <a:lstStyle/>
          <a:p>
            <a:endParaRPr lang="en-US" sz="4800" dirty="0" smtClean="0"/>
          </a:p>
          <a:p>
            <a:pPr marL="118872" indent="0" algn="ctr">
              <a:buNone/>
            </a:pPr>
            <a:r>
              <a:rPr lang="en-US" sz="4800" dirty="0" smtClean="0"/>
              <a:t>Preparing for Use</a:t>
            </a:r>
          </a:p>
          <a:p>
            <a:pPr marL="118872" indent="0" algn="ctr">
              <a:buNone/>
            </a:pPr>
            <a:endParaRPr lang="en-US" sz="4800" dirty="0" smtClean="0"/>
          </a:p>
          <a:p>
            <a:pPr marL="118872" indent="0" algn="ctr">
              <a:buNone/>
            </a:pPr>
            <a:r>
              <a:rPr lang="en-US" sz="4800" dirty="0" err="1" smtClean="0"/>
              <a:t>vuejs.org</a:t>
            </a:r>
            <a:endParaRPr lang="en-US" sz="4000" dirty="0"/>
          </a:p>
        </p:txBody>
      </p:sp>
    </p:spTree>
    <p:extLst>
      <p:ext uri="{BB962C8B-B14F-4D97-AF65-F5344CB8AC3E}">
        <p14:creationId xmlns:p14="http://schemas.microsoft.com/office/powerpoint/2010/main" val="13980439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Vue.js</a:t>
            </a:r>
            <a:r>
              <a:rPr lang="en-US" dirty="0"/>
              <a:t> 101</a:t>
            </a:r>
          </a:p>
        </p:txBody>
      </p:sp>
      <p:sp>
        <p:nvSpPr>
          <p:cNvPr id="3" name="Content Placeholder 2"/>
          <p:cNvSpPr>
            <a:spLocks noGrp="1"/>
          </p:cNvSpPr>
          <p:nvPr>
            <p:ph idx="1"/>
          </p:nvPr>
        </p:nvSpPr>
        <p:spPr/>
        <p:txBody>
          <a:bodyPr anchor="ctr">
            <a:normAutofit/>
          </a:bodyPr>
          <a:lstStyle/>
          <a:p>
            <a:pPr marL="118872" indent="0" algn="ctr">
              <a:buNone/>
            </a:pPr>
            <a:r>
              <a:rPr lang="en-US" sz="4800" dirty="0" smtClean="0"/>
              <a:t>Canonical “Hello World” Example</a:t>
            </a:r>
            <a:endParaRPr lang="en-US" sz="4800" dirty="0"/>
          </a:p>
        </p:txBody>
      </p:sp>
    </p:spTree>
    <p:extLst>
      <p:ext uri="{BB962C8B-B14F-4D97-AF65-F5344CB8AC3E}">
        <p14:creationId xmlns:p14="http://schemas.microsoft.com/office/powerpoint/2010/main" val="22623757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Instantiation</a:t>
            </a:r>
            <a:endParaRPr lang="en-US" sz="4800" dirty="0"/>
          </a:p>
          <a:p>
            <a:pPr marL="118872" indent="0" algn="ctr">
              <a:buNone/>
            </a:pPr>
            <a:r>
              <a:rPr lang="en-US" sz="4800" dirty="0"/>
              <a:t>Main Wrapper </a:t>
            </a:r>
            <a:r>
              <a:rPr lang="en-US" sz="4800" dirty="0" smtClean="0"/>
              <a:t>Element</a:t>
            </a:r>
          </a:p>
          <a:p>
            <a:pPr marL="118872" indent="0" algn="ctr">
              <a:buNone/>
            </a:pPr>
            <a:r>
              <a:rPr lang="en-US" sz="4800" dirty="0" smtClean="0"/>
              <a:t>Data Object</a:t>
            </a:r>
            <a:endParaRPr lang="en-US" sz="4800" dirty="0"/>
          </a:p>
          <a:p>
            <a:pPr marL="118872" indent="0" algn="ctr">
              <a:buNone/>
            </a:pPr>
            <a:r>
              <a:rPr lang="en-US" sz="4800" dirty="0" smtClean="0"/>
              <a:t>Interpolation</a:t>
            </a:r>
            <a:endParaRPr lang="en-US" sz="4800" dirty="0"/>
          </a:p>
          <a:p>
            <a:pPr marL="118872" indent="0">
              <a:buNone/>
            </a:pPr>
            <a:endParaRPr lang="en-US" sz="4000" b="1" dirty="0" smtClean="0"/>
          </a:p>
        </p:txBody>
      </p:sp>
    </p:spTree>
    <p:extLst>
      <p:ext uri="{BB962C8B-B14F-4D97-AF65-F5344CB8AC3E}">
        <p14:creationId xmlns:p14="http://schemas.microsoft.com/office/powerpoint/2010/main" val="14992078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Reacting to data changes</a:t>
            </a:r>
          </a:p>
        </p:txBody>
      </p:sp>
    </p:spTree>
    <p:extLst>
      <p:ext uri="{BB962C8B-B14F-4D97-AF65-F5344CB8AC3E}">
        <p14:creationId xmlns:p14="http://schemas.microsoft.com/office/powerpoint/2010/main" val="13016991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lgn="ctr">
              <a:buNone/>
            </a:pPr>
            <a:r>
              <a:rPr lang="en-US" sz="4800" dirty="0" smtClean="0"/>
              <a:t>Methods</a:t>
            </a:r>
            <a:endParaRPr lang="en-US" sz="4000" b="1" dirty="0" smtClean="0"/>
          </a:p>
        </p:txBody>
      </p:sp>
    </p:spTree>
    <p:extLst>
      <p:ext uri="{BB962C8B-B14F-4D97-AF65-F5344CB8AC3E}">
        <p14:creationId xmlns:p14="http://schemas.microsoft.com/office/powerpoint/2010/main" val="7985177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Vue.js</a:t>
            </a:r>
            <a:r>
              <a:rPr lang="en-US" dirty="0"/>
              <a:t> </a:t>
            </a:r>
            <a:r>
              <a:rPr lang="en-US" dirty="0" smtClean="0"/>
              <a:t>101</a:t>
            </a:r>
            <a:endParaRPr lang="en-US" dirty="0"/>
          </a:p>
        </p:txBody>
      </p:sp>
      <p:sp>
        <p:nvSpPr>
          <p:cNvPr id="3" name="Content Placeholder 2"/>
          <p:cNvSpPr>
            <a:spLocks noGrp="1"/>
          </p:cNvSpPr>
          <p:nvPr>
            <p:ph idx="1"/>
          </p:nvPr>
        </p:nvSpPr>
        <p:spPr/>
        <p:txBody>
          <a:bodyPr anchor="ctr">
            <a:noAutofit/>
          </a:bodyPr>
          <a:lstStyle/>
          <a:p>
            <a:pPr marL="118872" indent="0">
              <a:buNone/>
            </a:pPr>
            <a:r>
              <a:rPr lang="en-US" sz="4800" dirty="0" err="1" smtClean="0"/>
              <a:t>Vue</a:t>
            </a:r>
            <a:r>
              <a:rPr lang="en-US" sz="4800" dirty="0" smtClean="0"/>
              <a:t> Lifecycle</a:t>
            </a:r>
          </a:p>
          <a:p>
            <a:pPr marL="118872" indent="0" algn="ctr">
              <a:buNone/>
            </a:pPr>
            <a:endParaRPr lang="en-US" sz="4000" b="1" dirty="0" smtClean="0"/>
          </a:p>
        </p:txBody>
      </p:sp>
      <p:pic>
        <p:nvPicPr>
          <p:cNvPr id="5" name="Picture 4"/>
          <p:cNvPicPr>
            <a:picLocks noChangeAspect="1"/>
          </p:cNvPicPr>
          <p:nvPr/>
        </p:nvPicPr>
        <p:blipFill>
          <a:blip r:embed="rId3"/>
          <a:stretch>
            <a:fillRect/>
          </a:stretch>
        </p:blipFill>
        <p:spPr>
          <a:xfrm>
            <a:off x="6515682" y="1775190"/>
            <a:ext cx="1933374" cy="4896271"/>
          </a:xfrm>
          <a:prstGeom prst="rect">
            <a:avLst/>
          </a:prstGeom>
        </p:spPr>
      </p:pic>
    </p:spTree>
    <p:extLst>
      <p:ext uri="{BB962C8B-B14F-4D97-AF65-F5344CB8AC3E}">
        <p14:creationId xmlns:p14="http://schemas.microsoft.com/office/powerpoint/2010/main" val="169497246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Module.thmx</Template>
  <TotalTime>13352</TotalTime>
  <Words>5181</Words>
  <Application>Microsoft Macintosh PowerPoint</Application>
  <PresentationFormat>On-screen Show (4:3)</PresentationFormat>
  <Paragraphs>345</Paragraphs>
  <Slides>27</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Calibri</vt:lpstr>
      <vt:lpstr>Corbel</vt:lpstr>
      <vt:lpstr>Mangal</vt:lpstr>
      <vt:lpstr>Wingdings</vt:lpstr>
      <vt:lpstr>Wingdings 2</vt:lpstr>
      <vt:lpstr>Wingdings 3</vt:lpstr>
      <vt:lpstr>Arial</vt:lpstr>
      <vt:lpstr>Module</vt:lpstr>
      <vt:lpstr>Vue.js 101 Will It Change Your Life?</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lpstr>Vue.js 101</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AngularJS On-Ramp</dc:title>
  <dc:creator>Mark Freedman</dc:creator>
  <cp:lastModifiedBy>Microsoft Office User</cp:lastModifiedBy>
  <cp:revision>671</cp:revision>
  <cp:lastPrinted>2014-05-29T21:32:34Z</cp:lastPrinted>
  <dcterms:created xsi:type="dcterms:W3CDTF">2014-05-06T16:35:05Z</dcterms:created>
  <dcterms:modified xsi:type="dcterms:W3CDTF">2017-10-05T15:04:52Z</dcterms:modified>
</cp:coreProperties>
</file>

<file path=docProps/thumbnail.jpeg>
</file>